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Lst>
  <p:sldSz cy="5143500" cx="9144000"/>
  <p:notesSz cx="6858000" cy="9144000"/>
  <p:embeddedFontLst>
    <p:embeddedFont>
      <p:font typeface="Roboto"/>
      <p:regular r:id="rId50"/>
      <p:bold r:id="rId51"/>
      <p:italic r:id="rId52"/>
      <p:boldItalic r:id="rId53"/>
    </p:embeddedFont>
    <p:embeddedFont>
      <p:font typeface="Comfortaa"/>
      <p:regular r:id="rId54"/>
      <p:bold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6.xml"/><Relationship Id="rId55" Type="http://schemas.openxmlformats.org/officeDocument/2006/relationships/font" Target="fonts/Comfortaa-bold.fntdata"/><Relationship Id="rId10" Type="http://schemas.openxmlformats.org/officeDocument/2006/relationships/slide" Target="slides/slide5.xml"/><Relationship Id="rId54" Type="http://schemas.openxmlformats.org/officeDocument/2006/relationships/font" Target="fonts/Comfortaa-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140860f4c2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140860f4c2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140860f4c2_1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140860f4c2_1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140860f4c2_1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140860f4c2_1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140860f4c2_1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140860f4c2_1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140860f4c2_1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140860f4c2_1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140860f4c2_1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140860f4c2_1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140860f4c2_1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140860f4c2_1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140860f4c2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140860f4c2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140860f4c2_1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140860f4c2_1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140860f4c2_1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140860f4c2_1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140860f4c2_1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140860f4c2_1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140860f4c2_1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140860f4c2_1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140860f4c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140860f4c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140860f4c2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140860f4c2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140860f4c2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140860f4c2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140860f4c2_3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140860f4c2_3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140860f4c2_3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140860f4c2_3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140860f4c2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140860f4c2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140860f4c2_3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140860f4c2_3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140860f4c2_3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140860f4c2_3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140860f4c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140860f4c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140860f4c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140860f4c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140860f4c2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140860f4c2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140860f4c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140860f4c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140860f4c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140860f4c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140860f4c2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140860f4c2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140860f4c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140860f4c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140860f4c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140860f4c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140860f4c2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140860f4c2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140860f4c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140860f4c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140860f4c2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140860f4c2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140860f4c2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140860f4c2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140860f4c2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140860f4c2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140860f4c2_1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140860f4c2_1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140860f4c2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140860f4c2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140860f4c2_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140860f4c2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140860f4c2_4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140860f4c2_4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140860f4c2_2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140860f4c2_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140860f4c2_4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140860f4c2_4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140860f4c2_1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140860f4c2_1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140860f4c2_1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140860f4c2_1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140860f4c2_1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140860f4c2_1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140860f4c2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140860f4c2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140860f4c2_1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140860f4c2_1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c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assemblerschool.com" TargetMode="External"/><Relationship Id="rId4" Type="http://schemas.openxmlformats.org/officeDocument/2006/relationships/image" Target="../media/image3.png"/><Relationship Id="rId5" Type="http://schemas.openxmlformats.org/officeDocument/2006/relationships/image" Target="../media/image18.png"/><Relationship Id="rId6" Type="http://schemas.openxmlformats.org/officeDocument/2006/relationships/image" Target="../media/image16.png"/><Relationship Id="rId7" Type="http://schemas.openxmlformats.org/officeDocument/2006/relationships/image" Target="../media/image5.png"/><Relationship Id="rId8"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britannica.com/science/computer-science" TargetMode="External"/><Relationship Id="rId4" Type="http://schemas.openxmlformats.org/officeDocument/2006/relationships/hyperlink" Target="https://www.britannica.com/technology/computer" TargetMode="External"/><Relationship Id="rId5"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1.png"/><Relationship Id="rId4" Type="http://schemas.openxmlformats.org/officeDocument/2006/relationships/image" Target="../media/image2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0.png"/><Relationship Id="rId4" Type="http://schemas.openxmlformats.org/officeDocument/2006/relationships/image" Target="../media/image3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29.png"/><Relationship Id="rId4" Type="http://schemas.openxmlformats.org/officeDocument/2006/relationships/image" Target="../media/image3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28.png"/><Relationship Id="rId4" Type="http://schemas.openxmlformats.org/officeDocument/2006/relationships/image" Target="../media/image3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457200" rtl="0" algn="l">
              <a:lnSpc>
                <a:spcPct val="171400"/>
              </a:lnSpc>
              <a:spcBef>
                <a:spcPts val="2100"/>
              </a:spcBef>
              <a:spcAft>
                <a:spcPts val="400"/>
              </a:spcAft>
              <a:buClr>
                <a:schemeClr val="dk1"/>
              </a:buClr>
              <a:buSzPts val="1100"/>
              <a:buFont typeface="Arial"/>
              <a:buNone/>
            </a:pPr>
            <a:r>
              <a:rPr lang="ca" sz="1800">
                <a:solidFill>
                  <a:srgbClr val="666666"/>
                </a:solidFill>
                <a:latin typeface="Comfortaa"/>
                <a:ea typeface="Comfortaa"/>
                <a:cs typeface="Comfortaa"/>
                <a:sym typeface="Comfortaa"/>
              </a:rPr>
              <a:t>PRESENTATION A part 1</a:t>
            </a:r>
            <a:endParaRPr/>
          </a:p>
        </p:txBody>
      </p:sp>
      <p:sp>
        <p:nvSpPr>
          <p:cNvPr id="55" name="Google Shape;55;p1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a </a:t>
            </a:r>
            <a:r>
              <a:rPr b="1" lang="ca" sz="1200">
                <a:solidFill>
                  <a:srgbClr val="172B4D"/>
                </a:solidFill>
                <a:latin typeface="Roboto"/>
                <a:ea typeface="Roboto"/>
                <a:cs typeface="Roboto"/>
                <a:sym typeface="Roboto"/>
              </a:rPr>
              <a:t>stateless protocol</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a </a:t>
            </a:r>
            <a:r>
              <a:rPr b="1" lang="ca" sz="1200">
                <a:solidFill>
                  <a:srgbClr val="172B4D"/>
                </a:solidFill>
                <a:latin typeface="Roboto"/>
                <a:ea typeface="Roboto"/>
                <a:cs typeface="Roboto"/>
                <a:sym typeface="Roboto"/>
              </a:rPr>
              <a:t>protocol</a:t>
            </a:r>
            <a:r>
              <a:rPr lang="ca" sz="1200">
                <a:solidFill>
                  <a:srgbClr val="172B4D"/>
                </a:solidFill>
                <a:latin typeface="Roboto"/>
                <a:ea typeface="Roboto"/>
                <a:cs typeface="Roboto"/>
                <a:sym typeface="Roboto"/>
              </a:rPr>
              <a:t> in computer terms?</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a </a:t>
            </a:r>
            <a:r>
              <a:rPr b="1" lang="ca" sz="1200">
                <a:solidFill>
                  <a:srgbClr val="172B4D"/>
                </a:solidFill>
                <a:latin typeface="Roboto"/>
                <a:ea typeface="Roboto"/>
                <a:cs typeface="Roboto"/>
                <a:sym typeface="Roboto"/>
              </a:rPr>
              <a:t>request</a:t>
            </a:r>
            <a:r>
              <a:rPr lang="ca" sz="1200">
                <a:solidFill>
                  <a:srgbClr val="172B4D"/>
                </a:solidFill>
                <a:latin typeface="Roboto"/>
                <a:ea typeface="Roboto"/>
                <a:cs typeface="Roboto"/>
                <a:sym typeface="Roboto"/>
              </a:rPr>
              <a:t>? What is its structure?</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a </a:t>
            </a:r>
            <a:r>
              <a:rPr b="1" lang="ca" sz="1200">
                <a:solidFill>
                  <a:srgbClr val="172B4D"/>
                </a:solidFill>
                <a:latin typeface="Roboto"/>
                <a:ea typeface="Roboto"/>
                <a:cs typeface="Roboto"/>
                <a:sym typeface="Roboto"/>
              </a:rPr>
              <a:t>response</a:t>
            </a:r>
            <a:r>
              <a:rPr lang="ca" sz="1200">
                <a:solidFill>
                  <a:srgbClr val="172B4D"/>
                </a:solidFill>
                <a:latin typeface="Roboto"/>
                <a:ea typeface="Roboto"/>
                <a:cs typeface="Roboto"/>
                <a:sym typeface="Roboto"/>
              </a:rPr>
              <a:t>? What is its structure?</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the </a:t>
            </a:r>
            <a:r>
              <a:rPr b="1" lang="ca" sz="1200">
                <a:solidFill>
                  <a:srgbClr val="172B4D"/>
                </a:solidFill>
                <a:latin typeface="Roboto"/>
                <a:ea typeface="Roboto"/>
                <a:cs typeface="Roboto"/>
                <a:sym typeface="Roboto"/>
              </a:rPr>
              <a:t>HTTP method </a:t>
            </a:r>
            <a:r>
              <a:rPr lang="ca" sz="1200">
                <a:solidFill>
                  <a:srgbClr val="172B4D"/>
                </a:solidFill>
                <a:latin typeface="Roboto"/>
                <a:ea typeface="Roboto"/>
                <a:cs typeface="Roboto"/>
                <a:sym typeface="Roboto"/>
              </a:rPr>
              <a:t>used when accessing a </a:t>
            </a:r>
            <a:r>
              <a:rPr b="1" lang="ca" sz="1200">
                <a:solidFill>
                  <a:srgbClr val="172B4D"/>
                </a:solidFill>
                <a:latin typeface="Roboto"/>
                <a:ea typeface="Roboto"/>
                <a:cs typeface="Roboto"/>
                <a:sym typeface="Roboto"/>
              </a:rPr>
              <a:t>URL</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the role of </a:t>
            </a:r>
            <a:r>
              <a:rPr b="1" lang="ca" sz="1200">
                <a:solidFill>
                  <a:srgbClr val="172B4D"/>
                </a:solidFill>
                <a:latin typeface="Roboto"/>
                <a:ea typeface="Roboto"/>
                <a:cs typeface="Roboto"/>
                <a:sym typeface="Roboto"/>
              </a:rPr>
              <a:t>headers </a:t>
            </a:r>
            <a:r>
              <a:rPr lang="ca" sz="1200">
                <a:solidFill>
                  <a:srgbClr val="172B4D"/>
                </a:solidFill>
                <a:latin typeface="Roboto"/>
                <a:ea typeface="Roboto"/>
                <a:cs typeface="Roboto"/>
                <a:sym typeface="Roboto"/>
              </a:rPr>
              <a:t>in </a:t>
            </a:r>
            <a:r>
              <a:rPr b="1" lang="ca" sz="1200">
                <a:solidFill>
                  <a:srgbClr val="172B4D"/>
                </a:solidFill>
                <a:latin typeface="Roboto"/>
                <a:ea typeface="Roboto"/>
                <a:cs typeface="Roboto"/>
                <a:sym typeface="Roboto"/>
              </a:rPr>
              <a:t>requests</a:t>
            </a:r>
            <a:r>
              <a:rPr lang="ca" sz="1200">
                <a:solidFill>
                  <a:srgbClr val="172B4D"/>
                </a:solidFill>
                <a:latin typeface="Roboto"/>
                <a:ea typeface="Roboto"/>
                <a:cs typeface="Roboto"/>
                <a:sym typeface="Roboto"/>
              </a:rPr>
              <a:t>? And in </a:t>
            </a:r>
            <a:r>
              <a:rPr b="1" lang="ca" sz="1200">
                <a:solidFill>
                  <a:srgbClr val="172B4D"/>
                </a:solidFill>
                <a:latin typeface="Roboto"/>
                <a:ea typeface="Roboto"/>
                <a:cs typeface="Roboto"/>
                <a:sym typeface="Roboto"/>
              </a:rPr>
              <a:t>responses</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the difference between </a:t>
            </a:r>
            <a:r>
              <a:rPr b="1" lang="ca" sz="1200">
                <a:solidFill>
                  <a:srgbClr val="172B4D"/>
                </a:solidFill>
                <a:latin typeface="Roboto"/>
                <a:ea typeface="Roboto"/>
                <a:cs typeface="Roboto"/>
                <a:sym typeface="Roboto"/>
              </a:rPr>
              <a:t>HTTP </a:t>
            </a:r>
            <a:r>
              <a:rPr lang="ca" sz="1200">
                <a:solidFill>
                  <a:srgbClr val="172B4D"/>
                </a:solidFill>
                <a:latin typeface="Roboto"/>
                <a:ea typeface="Roboto"/>
                <a:cs typeface="Roboto"/>
                <a:sym typeface="Roboto"/>
              </a:rPr>
              <a:t>and </a:t>
            </a:r>
            <a:r>
              <a:rPr b="1" lang="ca" sz="1200">
                <a:solidFill>
                  <a:srgbClr val="172B4D"/>
                </a:solidFill>
                <a:latin typeface="Roboto"/>
                <a:ea typeface="Roboto"/>
                <a:cs typeface="Roboto"/>
                <a:sym typeface="Roboto"/>
              </a:rPr>
              <a:t>URL</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That a </a:t>
            </a:r>
            <a:r>
              <a:rPr b="1" lang="ca" sz="1200">
                <a:solidFill>
                  <a:srgbClr val="172B4D"/>
                </a:solidFill>
                <a:latin typeface="Roboto"/>
                <a:ea typeface="Roboto"/>
                <a:cs typeface="Roboto"/>
                <a:sym typeface="Roboto"/>
              </a:rPr>
              <a:t>request </a:t>
            </a:r>
            <a:r>
              <a:rPr lang="ca" sz="1200">
                <a:solidFill>
                  <a:srgbClr val="172B4D"/>
                </a:solidFill>
                <a:latin typeface="Roboto"/>
                <a:ea typeface="Roboto"/>
                <a:cs typeface="Roboto"/>
                <a:sym typeface="Roboto"/>
              </a:rPr>
              <a:t>is well formulated implies that you will get a correct answer?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457200" rtl="0" algn="l">
              <a:lnSpc>
                <a:spcPct val="171400"/>
              </a:lnSpc>
              <a:spcBef>
                <a:spcPts val="2100"/>
              </a:spcBef>
              <a:spcAft>
                <a:spcPts val="400"/>
              </a:spcAft>
              <a:buClr>
                <a:schemeClr val="dk1"/>
              </a:buClr>
              <a:buSzPts val="1100"/>
              <a:buFont typeface="Arial"/>
              <a:buNone/>
            </a:pPr>
            <a:r>
              <a:rPr lang="ca" sz="1800">
                <a:solidFill>
                  <a:srgbClr val="666666"/>
                </a:solidFill>
                <a:latin typeface="Comfortaa"/>
                <a:ea typeface="Comfortaa"/>
                <a:cs typeface="Comfortaa"/>
                <a:sym typeface="Comfortaa"/>
              </a:rPr>
              <a:t>PRESENTATION A part 2</a:t>
            </a:r>
            <a:endParaRPr/>
          </a:p>
        </p:txBody>
      </p:sp>
      <p:sp>
        <p:nvSpPr>
          <p:cNvPr id="117" name="Google Shape;11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types of </a:t>
            </a:r>
            <a:r>
              <a:rPr b="1" lang="ca" sz="1200">
                <a:solidFill>
                  <a:srgbClr val="172B4D"/>
                </a:solidFill>
                <a:latin typeface="Roboto"/>
                <a:ea typeface="Roboto"/>
                <a:cs typeface="Roboto"/>
                <a:sym typeface="Roboto"/>
              </a:rPr>
              <a:t>response codes</a:t>
            </a:r>
            <a:r>
              <a:rPr lang="ca" sz="1200">
                <a:solidFill>
                  <a:srgbClr val="172B4D"/>
                </a:solidFill>
                <a:latin typeface="Roboto"/>
                <a:ea typeface="Roboto"/>
                <a:cs typeface="Roboto"/>
                <a:sym typeface="Roboto"/>
              </a:rPr>
              <a:t> exist? Define each of them and give an example of use x</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Can a </a:t>
            </a:r>
            <a:r>
              <a:rPr b="1" lang="ca" sz="1200">
                <a:solidFill>
                  <a:schemeClr val="dk1"/>
                </a:solidFill>
                <a:latin typeface="Roboto"/>
                <a:ea typeface="Roboto"/>
                <a:cs typeface="Roboto"/>
                <a:sym typeface="Roboto"/>
              </a:rPr>
              <a:t>server be a client and server</a:t>
            </a:r>
            <a:r>
              <a:rPr lang="ca" sz="1200">
                <a:solidFill>
                  <a:schemeClr val="dk1"/>
                </a:solidFill>
                <a:latin typeface="Roboto"/>
                <a:ea typeface="Roboto"/>
                <a:cs typeface="Roboto"/>
                <a:sym typeface="Roboto"/>
              </a:rPr>
              <a:t>? Explain it with an examples x</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Where is the code of a web page stored?</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What is the difference between a </a:t>
            </a:r>
            <a:r>
              <a:rPr b="1" lang="ca" sz="1200">
                <a:solidFill>
                  <a:schemeClr val="dk1"/>
                </a:solidFill>
                <a:latin typeface="Roboto"/>
                <a:ea typeface="Roboto"/>
                <a:cs typeface="Roboto"/>
                <a:sym typeface="Roboto"/>
              </a:rPr>
              <a:t>public</a:t>
            </a:r>
            <a:r>
              <a:rPr lang="ca" sz="1200">
                <a:solidFill>
                  <a:schemeClr val="dk1"/>
                </a:solidFill>
                <a:latin typeface="Roboto"/>
                <a:ea typeface="Roboto"/>
                <a:cs typeface="Roboto"/>
                <a:sym typeface="Roboto"/>
              </a:rPr>
              <a:t> IP and a </a:t>
            </a:r>
            <a:r>
              <a:rPr b="1" lang="ca" sz="1200">
                <a:solidFill>
                  <a:schemeClr val="dk1"/>
                </a:solidFill>
                <a:latin typeface="Roboto"/>
                <a:ea typeface="Roboto"/>
                <a:cs typeface="Roboto"/>
                <a:sym typeface="Roboto"/>
              </a:rPr>
              <a:t>private</a:t>
            </a:r>
            <a:r>
              <a:rPr lang="ca" sz="1200">
                <a:solidFill>
                  <a:schemeClr val="dk1"/>
                </a:solidFill>
                <a:latin typeface="Roboto"/>
                <a:ea typeface="Roboto"/>
                <a:cs typeface="Roboto"/>
                <a:sym typeface="Roboto"/>
              </a:rPr>
              <a:t> IP?</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What is the main functionality of creating </a:t>
            </a:r>
            <a:r>
              <a:rPr b="1" lang="ca" sz="1200">
                <a:solidFill>
                  <a:schemeClr val="dk1"/>
                </a:solidFill>
                <a:latin typeface="Roboto"/>
                <a:ea typeface="Roboto"/>
                <a:cs typeface="Roboto"/>
                <a:sym typeface="Roboto"/>
              </a:rPr>
              <a:t>subdomains </a:t>
            </a:r>
            <a:r>
              <a:rPr lang="ca" sz="1200">
                <a:solidFill>
                  <a:schemeClr val="dk1"/>
                </a:solidFill>
                <a:latin typeface="Roboto"/>
                <a:ea typeface="Roboto"/>
                <a:cs typeface="Roboto"/>
                <a:sym typeface="Roboto"/>
              </a:rPr>
              <a:t>of a </a:t>
            </a:r>
            <a:r>
              <a:rPr b="1" lang="ca" sz="1200">
                <a:solidFill>
                  <a:schemeClr val="dk1"/>
                </a:solidFill>
                <a:latin typeface="Roboto"/>
                <a:ea typeface="Roboto"/>
                <a:cs typeface="Roboto"/>
                <a:sym typeface="Roboto"/>
              </a:rPr>
              <a:t>main domain</a:t>
            </a:r>
            <a:r>
              <a:rPr lang="ca"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Explains different uses of using cookies</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Difference between </a:t>
            </a:r>
            <a:r>
              <a:rPr b="1" lang="ca" sz="1200">
                <a:solidFill>
                  <a:schemeClr val="dk1"/>
                </a:solidFill>
                <a:latin typeface="Roboto"/>
                <a:ea typeface="Roboto"/>
                <a:cs typeface="Roboto"/>
                <a:sym typeface="Roboto"/>
              </a:rPr>
              <a:t>sessions </a:t>
            </a:r>
            <a:r>
              <a:rPr lang="ca" sz="1200">
                <a:solidFill>
                  <a:schemeClr val="dk1"/>
                </a:solidFill>
                <a:latin typeface="Roboto"/>
                <a:ea typeface="Roboto"/>
                <a:cs typeface="Roboto"/>
                <a:sym typeface="Roboto"/>
              </a:rPr>
              <a:t>and </a:t>
            </a:r>
            <a:r>
              <a:rPr b="1" lang="ca" sz="1200">
                <a:solidFill>
                  <a:schemeClr val="dk1"/>
                </a:solidFill>
                <a:latin typeface="Roboto"/>
                <a:ea typeface="Roboto"/>
                <a:cs typeface="Roboto"/>
                <a:sym typeface="Roboto"/>
              </a:rPr>
              <a:t>cookies</a:t>
            </a:r>
            <a:r>
              <a:rPr lang="ca"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How is the port specified when I want to access a certain website (in a protocol that is not the one used by default)</a:t>
            </a:r>
            <a:endParaRPr/>
          </a:p>
          <a:p>
            <a:pPr indent="0" lvl="0" marL="0" rtl="0" algn="l">
              <a:spcBef>
                <a:spcPts val="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types of </a:t>
            </a:r>
            <a:r>
              <a:rPr b="1" lang="ca" sz="1200">
                <a:solidFill>
                  <a:srgbClr val="172B4D"/>
                </a:solidFill>
                <a:latin typeface="Roboto"/>
                <a:ea typeface="Roboto"/>
                <a:cs typeface="Roboto"/>
                <a:sym typeface="Roboto"/>
              </a:rPr>
              <a:t>response codes</a:t>
            </a:r>
            <a:r>
              <a:rPr lang="ca" sz="1200">
                <a:solidFill>
                  <a:srgbClr val="172B4D"/>
                </a:solidFill>
                <a:latin typeface="Roboto"/>
                <a:ea typeface="Roboto"/>
                <a:cs typeface="Roboto"/>
                <a:sym typeface="Roboto"/>
              </a:rPr>
              <a:t> exist? Define each of them and give an example of use</a:t>
            </a:r>
            <a:endParaRPr/>
          </a:p>
        </p:txBody>
      </p:sp>
      <p:sp>
        <p:nvSpPr>
          <p:cNvPr id="123" name="Google Shape;123;p23"/>
          <p:cNvSpPr txBox="1"/>
          <p:nvPr>
            <p:ph idx="1" type="body"/>
          </p:nvPr>
        </p:nvSpPr>
        <p:spPr>
          <a:xfrm>
            <a:off x="311700" y="938150"/>
            <a:ext cx="8520600" cy="399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ca" sz="1250"/>
              <a:t>We have the following codes:</a:t>
            </a:r>
            <a:endParaRPr sz="1250"/>
          </a:p>
          <a:p>
            <a:pPr indent="0" lvl="0" marL="0" rtl="0" algn="l">
              <a:spcBef>
                <a:spcPts val="1200"/>
              </a:spcBef>
              <a:spcAft>
                <a:spcPts val="0"/>
              </a:spcAft>
              <a:buNone/>
            </a:pPr>
            <a:r>
              <a:rPr lang="ca" sz="1250"/>
              <a:t>1XXX - Informational</a:t>
            </a:r>
            <a:endParaRPr sz="1250"/>
          </a:p>
          <a:p>
            <a:pPr indent="0" lvl="0" marL="0" rtl="0" algn="l">
              <a:spcBef>
                <a:spcPts val="1200"/>
              </a:spcBef>
              <a:spcAft>
                <a:spcPts val="0"/>
              </a:spcAft>
              <a:buNone/>
            </a:pPr>
            <a:r>
              <a:rPr lang="ca" sz="1000"/>
              <a:t> Server side acknowledges receiving the headers correctly and awaits for the body from the client side. </a:t>
            </a:r>
            <a:endParaRPr sz="1000"/>
          </a:p>
          <a:p>
            <a:pPr indent="0" lvl="0" marL="0" rtl="0" algn="l">
              <a:spcBef>
                <a:spcPts val="1200"/>
              </a:spcBef>
              <a:spcAft>
                <a:spcPts val="0"/>
              </a:spcAft>
              <a:buNone/>
            </a:pPr>
            <a:r>
              <a:rPr lang="ca" sz="1000"/>
              <a:t>A client wants to change the protocols of the server.</a:t>
            </a:r>
            <a:endParaRPr sz="1000"/>
          </a:p>
          <a:p>
            <a:pPr indent="0" lvl="0" marL="0" rtl="0" algn="l">
              <a:spcBef>
                <a:spcPts val="1200"/>
              </a:spcBef>
              <a:spcAft>
                <a:spcPts val="0"/>
              </a:spcAft>
              <a:buNone/>
            </a:pPr>
            <a:r>
              <a:rPr lang="ca" sz="1200"/>
              <a:t>2XXX - Success</a:t>
            </a:r>
            <a:endParaRPr sz="1200"/>
          </a:p>
          <a:p>
            <a:pPr indent="0" lvl="0" marL="0" rtl="0" algn="l">
              <a:spcBef>
                <a:spcPts val="1200"/>
              </a:spcBef>
              <a:spcAft>
                <a:spcPts val="0"/>
              </a:spcAft>
              <a:buNone/>
            </a:pPr>
            <a:r>
              <a:rPr lang="ca" sz="1000"/>
              <a:t>Confirmation from the server that everything is ok. Server acknowledges access to a website. </a:t>
            </a:r>
            <a:endParaRPr sz="1000"/>
          </a:p>
          <a:p>
            <a:pPr indent="0" lvl="0" marL="0" rtl="0" algn="l">
              <a:spcBef>
                <a:spcPts val="1200"/>
              </a:spcBef>
              <a:spcAft>
                <a:spcPts val="0"/>
              </a:spcAft>
              <a:buNone/>
            </a:pPr>
            <a:r>
              <a:rPr lang="ca" sz="1400"/>
              <a:t>3XXX - Redirection</a:t>
            </a:r>
            <a:endParaRPr sz="1400"/>
          </a:p>
          <a:p>
            <a:pPr indent="0" lvl="0" marL="0" rtl="0" algn="l">
              <a:spcBef>
                <a:spcPts val="1200"/>
              </a:spcBef>
              <a:spcAft>
                <a:spcPts val="0"/>
              </a:spcAft>
              <a:buNone/>
            </a:pPr>
            <a:r>
              <a:rPr lang="ca" sz="1000"/>
              <a:t>The server has information to redirect requests. Some pages of a website are now inaccessible and lead you to the main page.</a:t>
            </a:r>
            <a:endParaRPr sz="1000"/>
          </a:p>
          <a:p>
            <a:pPr indent="0" lvl="0" marL="0" rtl="0" algn="l">
              <a:spcBef>
                <a:spcPts val="1200"/>
              </a:spcBef>
              <a:spcAft>
                <a:spcPts val="0"/>
              </a:spcAft>
              <a:buNone/>
            </a:pPr>
            <a:r>
              <a:rPr lang="ca" sz="1400"/>
              <a:t>4XXX - Client Error</a:t>
            </a:r>
            <a:endParaRPr sz="1400"/>
          </a:p>
          <a:p>
            <a:pPr indent="0" lvl="0" marL="0" rtl="0" algn="l">
              <a:spcBef>
                <a:spcPts val="1200"/>
              </a:spcBef>
              <a:spcAft>
                <a:spcPts val="0"/>
              </a:spcAft>
              <a:buNone/>
            </a:pPr>
            <a:r>
              <a:rPr lang="ca" sz="1150"/>
              <a:t>The server warns the client that the request has problems. Wrong information is sent to the server and it cannot be accepted. </a:t>
            </a:r>
            <a:endParaRPr sz="1150"/>
          </a:p>
          <a:p>
            <a:pPr indent="0" lvl="0" marL="0" rtl="0" algn="l">
              <a:spcBef>
                <a:spcPts val="1200"/>
              </a:spcBef>
              <a:spcAft>
                <a:spcPts val="0"/>
              </a:spcAft>
              <a:buNone/>
            </a:pPr>
            <a:r>
              <a:rPr lang="ca" sz="1400"/>
              <a:t>5XXX - Server Error</a:t>
            </a:r>
            <a:endParaRPr sz="1400"/>
          </a:p>
          <a:p>
            <a:pPr indent="0" lvl="0" marL="0" rtl="0" algn="l">
              <a:spcBef>
                <a:spcPts val="1200"/>
              </a:spcBef>
              <a:spcAft>
                <a:spcPts val="1200"/>
              </a:spcAft>
              <a:buNone/>
            </a:pPr>
            <a:r>
              <a:rPr lang="ca" sz="1000"/>
              <a:t>Client receives information that the server is having issues with the request. The server may not have the correct port open.</a:t>
            </a:r>
            <a:endParaRPr sz="1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chemeClr val="dk1"/>
              </a:buClr>
              <a:buSzPts val="1050"/>
              <a:buFont typeface="Roboto"/>
              <a:buChar char="●"/>
            </a:pPr>
            <a:r>
              <a:rPr lang="ca" sz="1200">
                <a:latin typeface="Roboto"/>
                <a:ea typeface="Roboto"/>
                <a:cs typeface="Roboto"/>
                <a:sym typeface="Roboto"/>
              </a:rPr>
              <a:t>Can a </a:t>
            </a:r>
            <a:r>
              <a:rPr b="1" lang="ca" sz="1200">
                <a:latin typeface="Roboto"/>
                <a:ea typeface="Roboto"/>
                <a:cs typeface="Roboto"/>
                <a:sym typeface="Roboto"/>
              </a:rPr>
              <a:t>server be a client and server</a:t>
            </a:r>
            <a:r>
              <a:rPr lang="ca" sz="1200">
                <a:latin typeface="Roboto"/>
                <a:ea typeface="Roboto"/>
                <a:cs typeface="Roboto"/>
                <a:sym typeface="Roboto"/>
              </a:rPr>
              <a:t>? Explain it with an examples</a:t>
            </a:r>
            <a:endParaRPr/>
          </a:p>
        </p:txBody>
      </p:sp>
      <p:sp>
        <p:nvSpPr>
          <p:cNvPr id="129" name="Google Shape;12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Yes a server can be a client and server, the server can host all needs and all calls, but this will not work for an end user.</a:t>
            </a:r>
            <a:endParaRPr/>
          </a:p>
          <a:p>
            <a:pPr indent="0" lvl="0" marL="0" rtl="0" algn="l">
              <a:spcBef>
                <a:spcPts val="1200"/>
              </a:spcBef>
              <a:spcAft>
                <a:spcPts val="1200"/>
              </a:spcAft>
              <a:buNone/>
            </a:pPr>
            <a:r>
              <a:rPr lang="ca">
                <a:solidFill>
                  <a:srgbClr val="282829"/>
                </a:solidFill>
                <a:highlight>
                  <a:srgbClr val="FFFFFF"/>
                </a:highlight>
                <a:latin typeface="Roboto"/>
                <a:ea typeface="Roboto"/>
                <a:cs typeface="Roboto"/>
                <a:sym typeface="Roboto"/>
              </a:rPr>
              <a:t>For example a server of FaceBook can send a request to Google servers or to retrieve info from other servers. The client and the server are always decoupled.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chemeClr val="dk1"/>
              </a:buClr>
              <a:buSzPts val="1050"/>
              <a:buFont typeface="Roboto"/>
              <a:buChar char="●"/>
            </a:pPr>
            <a:r>
              <a:rPr lang="ca" sz="1200">
                <a:latin typeface="Roboto"/>
                <a:ea typeface="Roboto"/>
                <a:cs typeface="Roboto"/>
                <a:sym typeface="Roboto"/>
              </a:rPr>
              <a:t>Where is the code of a web page stored?</a:t>
            </a:r>
            <a:endParaRPr/>
          </a:p>
        </p:txBody>
      </p:sp>
      <p:sp>
        <p:nvSpPr>
          <p:cNvPr id="135" name="Google Shape;135;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a"/>
              <a:t>Servers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chemeClr val="dk1"/>
              </a:buClr>
              <a:buSzPts val="1050"/>
              <a:buFont typeface="Roboto"/>
              <a:buChar char="●"/>
            </a:pPr>
            <a:r>
              <a:rPr lang="ca" sz="1200">
                <a:latin typeface="Roboto"/>
                <a:ea typeface="Roboto"/>
                <a:cs typeface="Roboto"/>
                <a:sym typeface="Roboto"/>
              </a:rPr>
              <a:t>What is the difference between a </a:t>
            </a:r>
            <a:r>
              <a:rPr b="1" lang="ca" sz="1200">
                <a:latin typeface="Roboto"/>
                <a:ea typeface="Roboto"/>
                <a:cs typeface="Roboto"/>
                <a:sym typeface="Roboto"/>
              </a:rPr>
              <a:t>public</a:t>
            </a:r>
            <a:r>
              <a:rPr lang="ca" sz="1200">
                <a:latin typeface="Roboto"/>
                <a:ea typeface="Roboto"/>
                <a:cs typeface="Roboto"/>
                <a:sym typeface="Roboto"/>
              </a:rPr>
              <a:t> IP and a </a:t>
            </a:r>
            <a:r>
              <a:rPr b="1" lang="ca" sz="1200">
                <a:latin typeface="Roboto"/>
                <a:ea typeface="Roboto"/>
                <a:cs typeface="Roboto"/>
                <a:sym typeface="Roboto"/>
              </a:rPr>
              <a:t>private</a:t>
            </a:r>
            <a:r>
              <a:rPr lang="ca" sz="1200">
                <a:latin typeface="Roboto"/>
                <a:ea typeface="Roboto"/>
                <a:cs typeface="Roboto"/>
                <a:sym typeface="Roboto"/>
              </a:rPr>
              <a:t> IP?</a:t>
            </a:r>
            <a:endParaRPr/>
          </a:p>
        </p:txBody>
      </p:sp>
      <p:sp>
        <p:nvSpPr>
          <p:cNvPr id="141" name="Google Shape;141;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Public IP </a:t>
            </a:r>
            <a:endParaRPr/>
          </a:p>
          <a:p>
            <a:pPr indent="0" lvl="0" marL="0" rtl="0" algn="l">
              <a:spcBef>
                <a:spcPts val="1200"/>
              </a:spcBef>
              <a:spcAft>
                <a:spcPts val="0"/>
              </a:spcAft>
              <a:buNone/>
            </a:pPr>
            <a:r>
              <a:rPr lang="ca" sz="1600">
                <a:solidFill>
                  <a:schemeClr val="dk1"/>
                </a:solidFill>
                <a:highlight>
                  <a:srgbClr val="FFFFFF"/>
                </a:highlight>
              </a:rPr>
              <a:t>These are public (global) addresses that are used on the Internet. A public IP address is an IP address that is used to access the Internet. Public IP addresses can be routed on the Internet, unlike private addresses. </a:t>
            </a:r>
            <a:endParaRPr/>
          </a:p>
          <a:p>
            <a:pPr indent="0" lvl="0" marL="0" rtl="0" algn="l">
              <a:spcBef>
                <a:spcPts val="1200"/>
              </a:spcBef>
              <a:spcAft>
                <a:spcPts val="0"/>
              </a:spcAft>
              <a:buNone/>
            </a:pPr>
            <a:r>
              <a:rPr lang="ca"/>
              <a:t>Private IP </a:t>
            </a:r>
            <a:endParaRPr/>
          </a:p>
          <a:p>
            <a:pPr indent="0" lvl="0" marL="0" rtl="0" algn="l">
              <a:spcBef>
                <a:spcPts val="1200"/>
              </a:spcBef>
              <a:spcAft>
                <a:spcPts val="1200"/>
              </a:spcAft>
              <a:buNone/>
            </a:pPr>
            <a:r>
              <a:rPr lang="ca" sz="1600">
                <a:solidFill>
                  <a:schemeClr val="dk1"/>
                </a:solidFill>
                <a:highlight>
                  <a:srgbClr val="FFFFFF"/>
                </a:highlight>
              </a:rPr>
              <a:t>Private (internal) addresses are not routed on the Internet, and no traffic can be sent to them from the Internet; they are only supposed to work within the local network.</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chemeClr val="dk1"/>
              </a:buClr>
              <a:buSzPts val="1050"/>
              <a:buFont typeface="Roboto"/>
              <a:buChar char="●"/>
            </a:pPr>
            <a:r>
              <a:rPr lang="ca" sz="1200">
                <a:latin typeface="Roboto"/>
                <a:ea typeface="Roboto"/>
                <a:cs typeface="Roboto"/>
                <a:sym typeface="Roboto"/>
              </a:rPr>
              <a:t>What is the main functionality of creating </a:t>
            </a:r>
            <a:r>
              <a:rPr b="1" lang="ca" sz="1200">
                <a:latin typeface="Roboto"/>
                <a:ea typeface="Roboto"/>
                <a:cs typeface="Roboto"/>
                <a:sym typeface="Roboto"/>
              </a:rPr>
              <a:t>subdomains </a:t>
            </a:r>
            <a:r>
              <a:rPr lang="ca" sz="1200">
                <a:latin typeface="Roboto"/>
                <a:ea typeface="Roboto"/>
                <a:cs typeface="Roboto"/>
                <a:sym typeface="Roboto"/>
              </a:rPr>
              <a:t>of a </a:t>
            </a:r>
            <a:r>
              <a:rPr b="1" lang="ca" sz="1200">
                <a:latin typeface="Roboto"/>
                <a:ea typeface="Roboto"/>
                <a:cs typeface="Roboto"/>
                <a:sym typeface="Roboto"/>
              </a:rPr>
              <a:t>main domain</a:t>
            </a:r>
            <a:r>
              <a:rPr lang="ca" sz="1200">
                <a:latin typeface="Roboto"/>
                <a:ea typeface="Roboto"/>
                <a:cs typeface="Roboto"/>
                <a:sym typeface="Roboto"/>
              </a:rPr>
              <a:t>?</a:t>
            </a:r>
            <a:endParaRPr/>
          </a:p>
        </p:txBody>
      </p:sp>
      <p:sp>
        <p:nvSpPr>
          <p:cNvPr id="147" name="Google Shape;147;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a"/>
              <a:t>Subdomains help organize and navigate through the different sections of a website. This leads to less time waiting for a page request and for the client as well to choose pages on a website faster.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chemeClr val="dk1"/>
              </a:buClr>
              <a:buSzPts val="1050"/>
              <a:buFont typeface="Roboto"/>
              <a:buChar char="●"/>
            </a:pPr>
            <a:r>
              <a:rPr lang="ca" sz="1200">
                <a:latin typeface="Roboto"/>
                <a:ea typeface="Roboto"/>
                <a:cs typeface="Roboto"/>
                <a:sym typeface="Roboto"/>
              </a:rPr>
              <a:t>Explains different uses of using cookies</a:t>
            </a:r>
            <a:endParaRPr/>
          </a:p>
        </p:txBody>
      </p:sp>
      <p:sp>
        <p:nvSpPr>
          <p:cNvPr id="153" name="Google Shape;153;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Cookies will save some of your data depending on what the website needs. With this data the website can define what to sell to you, it can answer questions you have already answered before (fill in documentation), it can alter the search patterns on google.</a:t>
            </a:r>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chemeClr val="dk1"/>
              </a:buClr>
              <a:buSzPts val="1050"/>
              <a:buFont typeface="Roboto"/>
              <a:buChar char="●"/>
            </a:pPr>
            <a:r>
              <a:rPr lang="ca" sz="1200">
                <a:latin typeface="Roboto"/>
                <a:ea typeface="Roboto"/>
                <a:cs typeface="Roboto"/>
                <a:sym typeface="Roboto"/>
              </a:rPr>
              <a:t>Difference between </a:t>
            </a:r>
            <a:r>
              <a:rPr b="1" lang="ca" sz="1200">
                <a:latin typeface="Roboto"/>
                <a:ea typeface="Roboto"/>
                <a:cs typeface="Roboto"/>
                <a:sym typeface="Roboto"/>
              </a:rPr>
              <a:t>sessions </a:t>
            </a:r>
            <a:r>
              <a:rPr lang="ca" sz="1200">
                <a:latin typeface="Roboto"/>
                <a:ea typeface="Roboto"/>
                <a:cs typeface="Roboto"/>
                <a:sym typeface="Roboto"/>
              </a:rPr>
              <a:t>and </a:t>
            </a:r>
            <a:r>
              <a:rPr b="1" lang="ca" sz="1200">
                <a:latin typeface="Roboto"/>
                <a:ea typeface="Roboto"/>
                <a:cs typeface="Roboto"/>
                <a:sym typeface="Roboto"/>
              </a:rPr>
              <a:t>cookies</a:t>
            </a:r>
            <a:r>
              <a:rPr lang="ca" sz="1200">
                <a:latin typeface="Roboto"/>
                <a:ea typeface="Roboto"/>
                <a:cs typeface="Roboto"/>
                <a:sym typeface="Roboto"/>
              </a:rPr>
              <a:t>?</a:t>
            </a:r>
            <a:endParaRPr/>
          </a:p>
        </p:txBody>
      </p:sp>
      <p:sp>
        <p:nvSpPr>
          <p:cNvPr id="159" name="Google Shape;159;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Sessions are saved server side and that grants the data more security and privacy.</a:t>
            </a:r>
            <a:endParaRPr/>
          </a:p>
          <a:p>
            <a:pPr indent="0" lvl="0" marL="0" rtl="0" algn="l">
              <a:spcBef>
                <a:spcPts val="1200"/>
              </a:spcBef>
              <a:spcAft>
                <a:spcPts val="1200"/>
              </a:spcAft>
              <a:buNone/>
            </a:pPr>
            <a:r>
              <a:rPr lang="ca"/>
              <a:t>Cookies are saved browser side which grants almost no security and only the privacy you have enabled.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chemeClr val="dk1"/>
              </a:buClr>
              <a:buSzPts val="1050"/>
              <a:buFont typeface="Roboto"/>
              <a:buChar char="●"/>
            </a:pPr>
            <a:r>
              <a:rPr lang="ca" sz="1200">
                <a:latin typeface="Roboto"/>
                <a:ea typeface="Roboto"/>
                <a:cs typeface="Roboto"/>
                <a:sym typeface="Roboto"/>
              </a:rPr>
              <a:t>How is the port specified when I want to access a certain website (in a protocol that is not the one used by default)</a:t>
            </a:r>
            <a:endParaRPr/>
          </a:p>
        </p:txBody>
      </p:sp>
      <p:sp>
        <p:nvSpPr>
          <p:cNvPr id="165" name="Google Shape;165;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DNS or DNS resolvers provide the information needed.</a:t>
            </a:r>
            <a:endParaRPr/>
          </a:p>
          <a:p>
            <a:pPr indent="0" lvl="0" marL="0" rtl="0" algn="l">
              <a:spcBef>
                <a:spcPts val="1200"/>
              </a:spcBef>
              <a:spcAft>
                <a:spcPts val="1200"/>
              </a:spcAft>
              <a:buNone/>
            </a:pPr>
            <a:r>
              <a:rPr lang="ca"/>
              <a:t>Protocols also have very defined ports that can be used.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1"/>
          <p:cNvSpPr txBox="1"/>
          <p:nvPr>
            <p:ph type="title"/>
          </p:nvPr>
        </p:nvSpPr>
        <p:spPr>
          <a:xfrm>
            <a:off x="233350" y="450600"/>
            <a:ext cx="8520600" cy="572700"/>
          </a:xfrm>
          <a:prstGeom prst="rect">
            <a:avLst/>
          </a:prstGeom>
        </p:spPr>
        <p:txBody>
          <a:bodyPr anchorCtr="0" anchor="t" bIns="91425" lIns="91425" spcFirstLastPara="1" rIns="91425" wrap="square" tIns="91425">
            <a:normAutofit/>
          </a:bodyPr>
          <a:lstStyle/>
          <a:p>
            <a:pPr indent="0" lvl="0" marL="457200" rtl="0" algn="l">
              <a:lnSpc>
                <a:spcPct val="171400"/>
              </a:lnSpc>
              <a:spcBef>
                <a:spcPts val="2100"/>
              </a:spcBef>
              <a:spcAft>
                <a:spcPts val="400"/>
              </a:spcAft>
              <a:buClr>
                <a:schemeClr val="dk1"/>
              </a:buClr>
              <a:buSzPts val="1100"/>
              <a:buFont typeface="Arial"/>
              <a:buNone/>
            </a:pPr>
            <a:r>
              <a:rPr lang="ca" sz="1800">
                <a:solidFill>
                  <a:srgbClr val="666666"/>
                </a:solidFill>
                <a:latin typeface="Comfortaa"/>
                <a:ea typeface="Comfortaa"/>
                <a:cs typeface="Comfortaa"/>
                <a:sym typeface="Comfortaa"/>
              </a:rPr>
              <a:t>PRESENTATION B part 1</a:t>
            </a:r>
            <a:endParaRPr/>
          </a:p>
        </p:txBody>
      </p:sp>
      <p:sp>
        <p:nvSpPr>
          <p:cNvPr id="171" name="Google Shape;171;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295275" lvl="0" marL="457200" rtl="0" algn="l">
              <a:lnSpc>
                <a:spcPct val="171400"/>
              </a:lnSpc>
              <a:spcBef>
                <a:spcPts val="210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are </a:t>
            </a:r>
            <a:r>
              <a:rPr b="1" lang="ca" sz="1200">
                <a:solidFill>
                  <a:srgbClr val="172B4D"/>
                </a:solidFill>
                <a:latin typeface="Roboto"/>
                <a:ea typeface="Roboto"/>
                <a:cs typeface="Roboto"/>
                <a:sym typeface="Roboto"/>
              </a:rPr>
              <a:t>HTTP headers</a:t>
            </a:r>
            <a:r>
              <a:rPr lang="ca" sz="1200">
                <a:solidFill>
                  <a:srgbClr val="172B4D"/>
                </a:solidFill>
                <a:latin typeface="Roboto"/>
                <a:ea typeface="Roboto"/>
                <a:cs typeface="Roboto"/>
                <a:sym typeface="Roboto"/>
              </a:rPr>
              <a:t> and </a:t>
            </a:r>
            <a:r>
              <a:rPr b="1" lang="ca" sz="1200">
                <a:solidFill>
                  <a:srgbClr val="172B4D"/>
                </a:solidFill>
                <a:latin typeface="Roboto"/>
                <a:ea typeface="Roboto"/>
                <a:cs typeface="Roboto"/>
                <a:sym typeface="Roboto"/>
              </a:rPr>
              <a:t>what are they for?</a:t>
            </a:r>
            <a:endParaRPr b="1"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How can a </a:t>
            </a:r>
            <a:r>
              <a:rPr b="1" lang="ca" sz="1200">
                <a:solidFill>
                  <a:srgbClr val="172B4D"/>
                </a:solidFill>
                <a:latin typeface="Roboto"/>
                <a:ea typeface="Roboto"/>
                <a:cs typeface="Roboto"/>
                <a:sym typeface="Roboto"/>
              </a:rPr>
              <a:t>web browser</a:t>
            </a:r>
            <a:r>
              <a:rPr lang="ca" sz="1200">
                <a:solidFill>
                  <a:srgbClr val="172B4D"/>
                </a:solidFill>
                <a:latin typeface="Roboto"/>
                <a:ea typeface="Roboto"/>
                <a:cs typeface="Roboto"/>
                <a:sym typeface="Roboto"/>
              </a:rPr>
              <a:t> know that the </a:t>
            </a:r>
            <a:r>
              <a:rPr b="1" lang="ca" sz="1200">
                <a:solidFill>
                  <a:srgbClr val="172B4D"/>
                </a:solidFill>
                <a:latin typeface="Roboto"/>
                <a:ea typeface="Roboto"/>
                <a:cs typeface="Roboto"/>
                <a:sym typeface="Roboto"/>
              </a:rPr>
              <a:t>type of file</a:t>
            </a:r>
            <a:r>
              <a:rPr lang="ca" sz="1200">
                <a:solidFill>
                  <a:srgbClr val="172B4D"/>
                </a:solidFill>
                <a:latin typeface="Roboto"/>
                <a:ea typeface="Roboto"/>
                <a:cs typeface="Roboto"/>
                <a:sym typeface="Roboto"/>
              </a:rPr>
              <a:t> it receives from a response </a:t>
            </a:r>
            <a:r>
              <a:rPr b="1" lang="ca" sz="1200">
                <a:solidFill>
                  <a:srgbClr val="172B4D"/>
                </a:solidFill>
                <a:latin typeface="Roboto"/>
                <a:ea typeface="Roboto"/>
                <a:cs typeface="Roboto"/>
                <a:sym typeface="Roboto"/>
              </a:rPr>
              <a:t>is of a certain format?</a:t>
            </a:r>
            <a:endParaRPr b="1"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What is the difference between an IP and a </a:t>
            </a:r>
            <a:r>
              <a:rPr b="1" lang="ca" sz="1200">
                <a:solidFill>
                  <a:schemeClr val="dk1"/>
                </a:solidFill>
                <a:latin typeface="Roboto"/>
                <a:ea typeface="Roboto"/>
                <a:cs typeface="Roboto"/>
                <a:sym typeface="Roboto"/>
              </a:rPr>
              <a:t>MAC address</a:t>
            </a:r>
            <a:r>
              <a:rPr lang="ca" sz="1200">
                <a:solidFill>
                  <a:schemeClr val="dk1"/>
                </a:solidFill>
                <a:latin typeface="Roboto"/>
                <a:ea typeface="Roboto"/>
                <a:cs typeface="Roboto"/>
                <a:sym typeface="Roboto"/>
              </a:rPr>
              <a:t>?</a:t>
            </a:r>
            <a:endParaRPr b="1"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What is web</a:t>
            </a:r>
            <a:r>
              <a:rPr b="1" lang="ca" sz="1200">
                <a:solidFill>
                  <a:schemeClr val="dk1"/>
                </a:solidFill>
                <a:latin typeface="Roboto"/>
                <a:ea typeface="Roboto"/>
                <a:cs typeface="Roboto"/>
                <a:sym typeface="Roboto"/>
              </a:rPr>
              <a:t> hosting</a:t>
            </a:r>
            <a:r>
              <a:rPr lang="ca"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What’s the difference between </a:t>
            </a:r>
            <a:r>
              <a:rPr b="1" lang="ca" sz="1200">
                <a:solidFill>
                  <a:schemeClr val="dk1"/>
                </a:solidFill>
                <a:latin typeface="Roboto"/>
                <a:ea typeface="Roboto"/>
                <a:cs typeface="Roboto"/>
                <a:sym typeface="Roboto"/>
              </a:rPr>
              <a:t>website </a:t>
            </a:r>
            <a:r>
              <a:rPr lang="ca" sz="1200">
                <a:solidFill>
                  <a:schemeClr val="dk1"/>
                </a:solidFill>
                <a:latin typeface="Roboto"/>
                <a:ea typeface="Roboto"/>
                <a:cs typeface="Roboto"/>
                <a:sym typeface="Roboto"/>
              </a:rPr>
              <a:t>and </a:t>
            </a:r>
            <a:r>
              <a:rPr b="1" lang="ca" sz="1200">
                <a:solidFill>
                  <a:schemeClr val="dk1"/>
                </a:solidFill>
                <a:latin typeface="Roboto"/>
                <a:ea typeface="Roboto"/>
                <a:cs typeface="Roboto"/>
                <a:sym typeface="Roboto"/>
              </a:rPr>
              <a:t>webpage</a:t>
            </a:r>
            <a:r>
              <a:rPr lang="ca"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Explain how </a:t>
            </a:r>
            <a:r>
              <a:rPr b="1" lang="ca" sz="1200">
                <a:solidFill>
                  <a:schemeClr val="dk1"/>
                </a:solidFill>
                <a:latin typeface="Roboto"/>
                <a:ea typeface="Roboto"/>
                <a:cs typeface="Roboto"/>
                <a:sym typeface="Roboto"/>
              </a:rPr>
              <a:t>DNS works </a:t>
            </a:r>
            <a:r>
              <a:rPr lang="ca" sz="1200">
                <a:solidFill>
                  <a:schemeClr val="dk1"/>
                </a:solidFill>
                <a:latin typeface="Roboto"/>
                <a:ea typeface="Roboto"/>
                <a:cs typeface="Roboto"/>
                <a:sym typeface="Roboto"/>
              </a:rPr>
              <a:t>when making a request to a url.</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What is the difference between </a:t>
            </a:r>
            <a:r>
              <a:rPr b="1" lang="ca" sz="1200">
                <a:solidFill>
                  <a:schemeClr val="dk1"/>
                </a:solidFill>
                <a:latin typeface="Roboto"/>
                <a:ea typeface="Roboto"/>
                <a:cs typeface="Roboto"/>
                <a:sym typeface="Roboto"/>
              </a:rPr>
              <a:t>IPv4 </a:t>
            </a:r>
            <a:r>
              <a:rPr lang="ca" sz="1200">
                <a:solidFill>
                  <a:schemeClr val="dk1"/>
                </a:solidFill>
                <a:latin typeface="Roboto"/>
                <a:ea typeface="Roboto"/>
                <a:cs typeface="Roboto"/>
                <a:sym typeface="Roboto"/>
              </a:rPr>
              <a:t>and </a:t>
            </a:r>
            <a:r>
              <a:rPr b="1" lang="ca" sz="1200">
                <a:solidFill>
                  <a:schemeClr val="dk1"/>
                </a:solidFill>
                <a:latin typeface="Roboto"/>
                <a:ea typeface="Roboto"/>
                <a:cs typeface="Roboto"/>
                <a:sym typeface="Roboto"/>
              </a:rPr>
              <a:t>IPv6</a:t>
            </a:r>
            <a:r>
              <a:rPr lang="ca"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What are the parameters of a </a:t>
            </a:r>
            <a:r>
              <a:rPr b="1" lang="ca" sz="1200">
                <a:solidFill>
                  <a:schemeClr val="dk1"/>
                </a:solidFill>
                <a:latin typeface="Roboto"/>
                <a:ea typeface="Roboto"/>
                <a:cs typeface="Roboto"/>
                <a:sym typeface="Roboto"/>
              </a:rPr>
              <a:t>URL</a:t>
            </a:r>
            <a:r>
              <a:rPr lang="ca" sz="1200">
                <a:solidFill>
                  <a:schemeClr val="dk1"/>
                </a:solidFill>
                <a:latin typeface="Roboto"/>
                <a:ea typeface="Roboto"/>
                <a:cs typeface="Roboto"/>
                <a:sym typeface="Roboto"/>
              </a:rPr>
              <a:t>? What are they used for?</a:t>
            </a:r>
            <a:endParaRPr sz="1200">
              <a:solidFill>
                <a:schemeClr val="dk1"/>
              </a:solidFill>
              <a:latin typeface="Roboto"/>
              <a:ea typeface="Roboto"/>
              <a:cs typeface="Roboto"/>
              <a:sym typeface="Roboto"/>
            </a:endParaRPr>
          </a:p>
          <a:p>
            <a:pPr indent="0" lvl="0" marL="0" rtl="0" algn="l">
              <a:lnSpc>
                <a:spcPct val="171400"/>
              </a:lnSpc>
              <a:spcBef>
                <a:spcPts val="2100"/>
              </a:spcBef>
              <a:spcAft>
                <a:spcPts val="0"/>
              </a:spcAft>
              <a:buNone/>
            </a:pPr>
            <a:r>
              <a:t/>
            </a:r>
            <a:endParaRPr sz="1200">
              <a:solidFill>
                <a:schemeClr val="dk1"/>
              </a:solidFill>
              <a:latin typeface="Roboto"/>
              <a:ea typeface="Roboto"/>
              <a:cs typeface="Roboto"/>
              <a:sym typeface="Roboto"/>
            </a:endParaRPr>
          </a:p>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What is a stateless protocol? </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sz="1200">
                <a:solidFill>
                  <a:srgbClr val="161616"/>
                </a:solidFill>
                <a:highlight>
                  <a:srgbClr val="FFFFFF"/>
                </a:highlight>
                <a:latin typeface="Verdana"/>
                <a:ea typeface="Verdana"/>
                <a:cs typeface="Verdana"/>
                <a:sym typeface="Verdana"/>
              </a:rPr>
              <a:t>A stateless protocol is a protocol in which each particular communication is handled as an independent event, unrelated to other similar communications. An example for such a protocol would be HTTP protocol. The client make a request to the server but isn’t dependent on the server response to proceed a connection. Unlike, FTP protocol in which both the client and the server have to be connected and transfer information among each other.  </a:t>
            </a:r>
            <a:endParaRPr sz="1200">
              <a:solidFill>
                <a:srgbClr val="161616"/>
              </a:solidFill>
              <a:highlight>
                <a:srgbClr val="FFFFFF"/>
              </a:highlight>
              <a:latin typeface="Verdana"/>
              <a:ea typeface="Verdana"/>
              <a:cs typeface="Verdana"/>
              <a:sym typeface="Verdana"/>
            </a:endParaRPr>
          </a:p>
          <a:p>
            <a:pPr indent="0" lvl="0" marL="0" rtl="0" algn="l">
              <a:spcBef>
                <a:spcPts val="1200"/>
              </a:spcBef>
              <a:spcAft>
                <a:spcPts val="1200"/>
              </a:spcAft>
              <a:buNone/>
            </a:pPr>
            <a:r>
              <a:t/>
            </a:r>
            <a:endParaRPr sz="1200">
              <a:solidFill>
                <a:srgbClr val="161616"/>
              </a:solidFill>
              <a:highlight>
                <a:srgbClr val="FFFFFF"/>
              </a:highlight>
              <a:latin typeface="Verdana"/>
              <a:ea typeface="Verdana"/>
              <a:cs typeface="Verdana"/>
              <a:sym typeface="Verdana"/>
            </a:endParaRPr>
          </a:p>
        </p:txBody>
      </p:sp>
      <p:pic>
        <p:nvPicPr>
          <p:cNvPr id="62" name="Google Shape;62;p14"/>
          <p:cNvPicPr preferRelativeResize="0"/>
          <p:nvPr/>
        </p:nvPicPr>
        <p:blipFill>
          <a:blip r:embed="rId3">
            <a:alphaModFix/>
          </a:blip>
          <a:stretch>
            <a:fillRect/>
          </a:stretch>
        </p:blipFill>
        <p:spPr>
          <a:xfrm>
            <a:off x="2148338" y="3165825"/>
            <a:ext cx="4847326" cy="1575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71400"/>
              </a:lnSpc>
              <a:spcBef>
                <a:spcPts val="2100"/>
              </a:spcBef>
              <a:spcAft>
                <a:spcPts val="0"/>
              </a:spcAft>
              <a:buNone/>
            </a:pPr>
            <a:r>
              <a:rPr lang="ca" sz="1200">
                <a:solidFill>
                  <a:srgbClr val="172B4D"/>
                </a:solidFill>
                <a:latin typeface="Roboto"/>
                <a:ea typeface="Roboto"/>
                <a:cs typeface="Roboto"/>
                <a:sym typeface="Roboto"/>
              </a:rPr>
              <a:t>What are </a:t>
            </a:r>
            <a:r>
              <a:rPr b="1" lang="ca" sz="1200">
                <a:solidFill>
                  <a:srgbClr val="172B4D"/>
                </a:solidFill>
                <a:latin typeface="Roboto"/>
                <a:ea typeface="Roboto"/>
                <a:cs typeface="Roboto"/>
                <a:sym typeface="Roboto"/>
              </a:rPr>
              <a:t>HTTP headers</a:t>
            </a:r>
            <a:r>
              <a:rPr lang="ca" sz="1200">
                <a:solidFill>
                  <a:srgbClr val="172B4D"/>
                </a:solidFill>
                <a:latin typeface="Roboto"/>
                <a:ea typeface="Roboto"/>
                <a:cs typeface="Roboto"/>
                <a:sym typeface="Roboto"/>
              </a:rPr>
              <a:t> and </a:t>
            </a:r>
            <a:r>
              <a:rPr b="1" lang="ca" sz="1200">
                <a:solidFill>
                  <a:srgbClr val="172B4D"/>
                </a:solidFill>
                <a:latin typeface="Roboto"/>
                <a:ea typeface="Roboto"/>
                <a:cs typeface="Roboto"/>
                <a:sym typeface="Roboto"/>
              </a:rPr>
              <a:t>what are they for?</a:t>
            </a:r>
            <a:endParaRPr b="1" sz="1200">
              <a:solidFill>
                <a:srgbClr val="172B4D"/>
              </a:solidFill>
              <a:latin typeface="Roboto"/>
              <a:ea typeface="Roboto"/>
              <a:cs typeface="Roboto"/>
              <a:sym typeface="Roboto"/>
            </a:endParaRPr>
          </a:p>
          <a:p>
            <a:pPr indent="0" lvl="0" marL="0" rtl="0" algn="l">
              <a:spcBef>
                <a:spcPts val="0"/>
              </a:spcBef>
              <a:spcAft>
                <a:spcPts val="0"/>
              </a:spcAft>
              <a:buNone/>
            </a:pPr>
            <a:r>
              <a:t/>
            </a:r>
            <a:endParaRPr/>
          </a:p>
        </p:txBody>
      </p:sp>
      <p:sp>
        <p:nvSpPr>
          <p:cNvPr id="177" name="Google Shape;177;p32"/>
          <p:cNvSpPr txBox="1"/>
          <p:nvPr>
            <p:ph idx="1" type="body"/>
          </p:nvPr>
        </p:nvSpPr>
        <p:spPr>
          <a:xfrm>
            <a:off x="311700" y="1118125"/>
            <a:ext cx="8520600" cy="3741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Headers: HTTP requests and responses transmit information about the client's browser, the requested page, the server, etc.</a:t>
            </a:r>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1200"/>
              </a:spcAft>
              <a:buNone/>
            </a:pPr>
            <a:r>
              <a:t/>
            </a:r>
            <a:endParaRPr/>
          </a:p>
        </p:txBody>
      </p:sp>
      <p:pic>
        <p:nvPicPr>
          <p:cNvPr id="178" name="Google Shape;178;p32"/>
          <p:cNvPicPr preferRelativeResize="0"/>
          <p:nvPr/>
        </p:nvPicPr>
        <p:blipFill>
          <a:blip r:embed="rId3">
            <a:alphaModFix/>
          </a:blip>
          <a:stretch>
            <a:fillRect/>
          </a:stretch>
        </p:blipFill>
        <p:spPr>
          <a:xfrm>
            <a:off x="544975" y="2078200"/>
            <a:ext cx="7504500" cy="2456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71400"/>
              </a:lnSpc>
              <a:spcBef>
                <a:spcPts val="2100"/>
              </a:spcBef>
              <a:spcAft>
                <a:spcPts val="0"/>
              </a:spcAft>
              <a:buNone/>
            </a:pPr>
            <a:r>
              <a:rPr lang="ca" sz="1200">
                <a:solidFill>
                  <a:srgbClr val="172B4D"/>
                </a:solidFill>
                <a:latin typeface="Roboto"/>
                <a:ea typeface="Roboto"/>
                <a:cs typeface="Roboto"/>
                <a:sym typeface="Roboto"/>
              </a:rPr>
              <a:t>How can a </a:t>
            </a:r>
            <a:r>
              <a:rPr b="1" lang="ca" sz="1200">
                <a:solidFill>
                  <a:srgbClr val="172B4D"/>
                </a:solidFill>
                <a:latin typeface="Roboto"/>
                <a:ea typeface="Roboto"/>
                <a:cs typeface="Roboto"/>
                <a:sym typeface="Roboto"/>
              </a:rPr>
              <a:t>web browser</a:t>
            </a:r>
            <a:r>
              <a:rPr lang="ca" sz="1200">
                <a:solidFill>
                  <a:srgbClr val="172B4D"/>
                </a:solidFill>
                <a:latin typeface="Roboto"/>
                <a:ea typeface="Roboto"/>
                <a:cs typeface="Roboto"/>
                <a:sym typeface="Roboto"/>
              </a:rPr>
              <a:t> know that the </a:t>
            </a:r>
            <a:r>
              <a:rPr b="1" lang="ca" sz="1200">
                <a:solidFill>
                  <a:srgbClr val="172B4D"/>
                </a:solidFill>
                <a:latin typeface="Roboto"/>
                <a:ea typeface="Roboto"/>
                <a:cs typeface="Roboto"/>
                <a:sym typeface="Roboto"/>
              </a:rPr>
              <a:t>type of file</a:t>
            </a:r>
            <a:r>
              <a:rPr lang="ca" sz="1200">
                <a:solidFill>
                  <a:srgbClr val="172B4D"/>
                </a:solidFill>
                <a:latin typeface="Roboto"/>
                <a:ea typeface="Roboto"/>
                <a:cs typeface="Roboto"/>
                <a:sym typeface="Roboto"/>
              </a:rPr>
              <a:t> it receives from a response </a:t>
            </a:r>
            <a:r>
              <a:rPr b="1" lang="ca" sz="1200">
                <a:solidFill>
                  <a:srgbClr val="172B4D"/>
                </a:solidFill>
                <a:latin typeface="Roboto"/>
                <a:ea typeface="Roboto"/>
                <a:cs typeface="Roboto"/>
                <a:sym typeface="Roboto"/>
              </a:rPr>
              <a:t>is of a certain format?</a:t>
            </a:r>
            <a:endParaRPr b="1" sz="1200">
              <a:solidFill>
                <a:srgbClr val="172B4D"/>
              </a:solidFill>
              <a:latin typeface="Roboto"/>
              <a:ea typeface="Roboto"/>
              <a:cs typeface="Roboto"/>
              <a:sym typeface="Roboto"/>
            </a:endParaRPr>
          </a:p>
          <a:p>
            <a:pPr indent="0" lvl="0" marL="0" rtl="0" algn="l">
              <a:spcBef>
                <a:spcPts val="0"/>
              </a:spcBef>
              <a:spcAft>
                <a:spcPts val="0"/>
              </a:spcAft>
              <a:buNone/>
            </a:pPr>
            <a:r>
              <a:t/>
            </a:r>
            <a:endParaRPr/>
          </a:p>
        </p:txBody>
      </p:sp>
      <p:sp>
        <p:nvSpPr>
          <p:cNvPr id="184" name="Google Shape;184;p33"/>
          <p:cNvSpPr txBox="1"/>
          <p:nvPr>
            <p:ph idx="1" type="body"/>
          </p:nvPr>
        </p:nvSpPr>
        <p:spPr>
          <a:xfrm>
            <a:off x="311700" y="1152475"/>
            <a:ext cx="8520600" cy="3681900"/>
          </a:xfrm>
          <a:prstGeom prst="rect">
            <a:avLst/>
          </a:prstGeom>
        </p:spPr>
        <p:txBody>
          <a:bodyPr anchorCtr="0" anchor="t" bIns="91425" lIns="91425" spcFirstLastPara="1" rIns="91425" wrap="square" tIns="91425">
            <a:normAutofit/>
          </a:bodyPr>
          <a:lstStyle/>
          <a:p>
            <a:pPr indent="0" lvl="0" marL="0" marR="38100" rtl="0" algn="l">
              <a:lnSpc>
                <a:spcPct val="128571"/>
              </a:lnSpc>
              <a:spcBef>
                <a:spcPts val="0"/>
              </a:spcBef>
              <a:spcAft>
                <a:spcPts val="0"/>
              </a:spcAft>
              <a:buClr>
                <a:schemeClr val="dk1"/>
              </a:buClr>
              <a:buSzPts val="1100"/>
              <a:buFont typeface="Arial"/>
              <a:buNone/>
            </a:pPr>
            <a:r>
              <a:rPr lang="ca" sz="2100">
                <a:solidFill>
                  <a:srgbClr val="202124"/>
                </a:solidFill>
                <a:highlight>
                  <a:srgbClr val="F8F9FA"/>
                </a:highlight>
              </a:rPr>
              <a:t>Through the HTTP response header we can know what type of file we are receiving</a:t>
            </a:r>
            <a:endParaRPr sz="2100">
              <a:solidFill>
                <a:srgbClr val="202124"/>
              </a:solidFill>
              <a:highlight>
                <a:srgbClr val="F8F9FA"/>
              </a:highlight>
            </a:endParaRPr>
          </a:p>
          <a:p>
            <a:pPr indent="0" lvl="0" marL="0" rtl="0" algn="l">
              <a:spcBef>
                <a:spcPts val="0"/>
              </a:spcBef>
              <a:spcAft>
                <a:spcPts val="1200"/>
              </a:spcAft>
              <a:buNone/>
            </a:pPr>
            <a:r>
              <a:t/>
            </a:r>
            <a:endParaRPr/>
          </a:p>
        </p:txBody>
      </p:sp>
      <p:pic>
        <p:nvPicPr>
          <p:cNvPr id="185" name="Google Shape;185;p33"/>
          <p:cNvPicPr preferRelativeResize="0"/>
          <p:nvPr/>
        </p:nvPicPr>
        <p:blipFill>
          <a:blip r:embed="rId3">
            <a:alphaModFix/>
          </a:blip>
          <a:stretch>
            <a:fillRect/>
          </a:stretch>
        </p:blipFill>
        <p:spPr>
          <a:xfrm>
            <a:off x="498050" y="2166095"/>
            <a:ext cx="5305326" cy="24371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71400"/>
              </a:lnSpc>
              <a:spcBef>
                <a:spcPts val="2100"/>
              </a:spcBef>
              <a:spcAft>
                <a:spcPts val="0"/>
              </a:spcAft>
              <a:buNone/>
            </a:pPr>
            <a:r>
              <a:rPr lang="ca" sz="1200">
                <a:latin typeface="Roboto"/>
                <a:ea typeface="Roboto"/>
                <a:cs typeface="Roboto"/>
                <a:sym typeface="Roboto"/>
              </a:rPr>
              <a:t>What is the difference between an IP and a </a:t>
            </a:r>
            <a:r>
              <a:rPr b="1" lang="ca" sz="1200">
                <a:latin typeface="Roboto"/>
                <a:ea typeface="Roboto"/>
                <a:cs typeface="Roboto"/>
                <a:sym typeface="Roboto"/>
              </a:rPr>
              <a:t>MAC address</a:t>
            </a:r>
            <a:r>
              <a:rPr lang="ca" sz="1200">
                <a:latin typeface="Roboto"/>
                <a:ea typeface="Roboto"/>
                <a:cs typeface="Roboto"/>
                <a:sym typeface="Roboto"/>
              </a:rPr>
              <a:t>?</a:t>
            </a:r>
            <a:endParaRPr b="1" sz="1200">
              <a:latin typeface="Roboto"/>
              <a:ea typeface="Roboto"/>
              <a:cs typeface="Roboto"/>
              <a:sym typeface="Roboto"/>
            </a:endParaRPr>
          </a:p>
          <a:p>
            <a:pPr indent="0" lvl="0" marL="0" rtl="0" algn="l">
              <a:spcBef>
                <a:spcPts val="0"/>
              </a:spcBef>
              <a:spcAft>
                <a:spcPts val="0"/>
              </a:spcAft>
              <a:buNone/>
            </a:pPr>
            <a:r>
              <a:t/>
            </a:r>
            <a:endParaRPr/>
          </a:p>
        </p:txBody>
      </p:sp>
      <p:sp>
        <p:nvSpPr>
          <p:cNvPr id="191" name="Google Shape;191;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a"/>
              <a:t>The MAC address identifies the network card of a device and cannot vary, it is fixed and is always the same. Meanwhile, the IP address varies, and identifies the device within a specific network, if it is the home one, it is the private IP address, and if it is the Internet, the public IP address.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457200" rtl="0" algn="l">
              <a:lnSpc>
                <a:spcPct val="171400"/>
              </a:lnSpc>
              <a:spcBef>
                <a:spcPts val="2100"/>
              </a:spcBef>
              <a:spcAft>
                <a:spcPts val="0"/>
              </a:spcAft>
              <a:buNone/>
            </a:pPr>
            <a:r>
              <a:rPr lang="ca" sz="1200">
                <a:latin typeface="Roboto"/>
                <a:ea typeface="Roboto"/>
                <a:cs typeface="Roboto"/>
                <a:sym typeface="Roboto"/>
              </a:rPr>
              <a:t>What is web</a:t>
            </a:r>
            <a:r>
              <a:rPr b="1" lang="ca" sz="1200">
                <a:latin typeface="Roboto"/>
                <a:ea typeface="Roboto"/>
                <a:cs typeface="Roboto"/>
                <a:sym typeface="Roboto"/>
              </a:rPr>
              <a:t> hosting</a:t>
            </a:r>
            <a:r>
              <a:rPr lang="ca" sz="1200">
                <a:latin typeface="Roboto"/>
                <a:ea typeface="Roboto"/>
                <a:cs typeface="Roboto"/>
                <a:sym typeface="Roboto"/>
              </a:rPr>
              <a:t>?</a:t>
            </a:r>
            <a:endParaRPr sz="1200">
              <a:latin typeface="Roboto"/>
              <a:ea typeface="Roboto"/>
              <a:cs typeface="Roboto"/>
              <a:sym typeface="Roboto"/>
            </a:endParaRPr>
          </a:p>
          <a:p>
            <a:pPr indent="0" lvl="0" marL="0" rtl="0" algn="l">
              <a:spcBef>
                <a:spcPts val="0"/>
              </a:spcBef>
              <a:spcAft>
                <a:spcPts val="0"/>
              </a:spcAft>
              <a:buNone/>
            </a:pPr>
            <a:r>
              <a:t/>
            </a:r>
            <a:endParaRPr/>
          </a:p>
        </p:txBody>
      </p:sp>
      <p:sp>
        <p:nvSpPr>
          <p:cNvPr id="197" name="Google Shape;197;p35"/>
          <p:cNvSpPr txBox="1"/>
          <p:nvPr>
            <p:ph idx="1" type="body"/>
          </p:nvPr>
        </p:nvSpPr>
        <p:spPr>
          <a:xfrm>
            <a:off x="311700" y="1152475"/>
            <a:ext cx="8520600" cy="375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A hosting let's say that it is like a server where we can store the files (videos, images, code) and makes our website accessible on the internet.</a:t>
            </a:r>
            <a:endParaRPr/>
          </a:p>
          <a:p>
            <a:pPr indent="0" lvl="0" marL="0" rtl="0" algn="l">
              <a:spcBef>
                <a:spcPts val="1200"/>
              </a:spcBef>
              <a:spcAft>
                <a:spcPts val="1200"/>
              </a:spcAft>
              <a:buNone/>
            </a:pPr>
            <a:r>
              <a:t/>
            </a:r>
            <a:endParaRPr/>
          </a:p>
        </p:txBody>
      </p:sp>
      <p:pic>
        <p:nvPicPr>
          <p:cNvPr id="198" name="Google Shape;198;p35"/>
          <p:cNvPicPr preferRelativeResize="0"/>
          <p:nvPr/>
        </p:nvPicPr>
        <p:blipFill>
          <a:blip r:embed="rId3">
            <a:alphaModFix/>
          </a:blip>
          <a:stretch>
            <a:fillRect/>
          </a:stretch>
        </p:blipFill>
        <p:spPr>
          <a:xfrm>
            <a:off x="1562800" y="1953700"/>
            <a:ext cx="5387526" cy="28733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71400"/>
              </a:lnSpc>
              <a:spcBef>
                <a:spcPts val="2100"/>
              </a:spcBef>
              <a:spcAft>
                <a:spcPts val="0"/>
              </a:spcAft>
              <a:buNone/>
            </a:pPr>
            <a:r>
              <a:rPr lang="ca" sz="1200">
                <a:latin typeface="Roboto"/>
                <a:ea typeface="Roboto"/>
                <a:cs typeface="Roboto"/>
                <a:sym typeface="Roboto"/>
              </a:rPr>
              <a:t>What’s the difference between </a:t>
            </a:r>
            <a:r>
              <a:rPr b="1" lang="ca" sz="1200">
                <a:latin typeface="Roboto"/>
                <a:ea typeface="Roboto"/>
                <a:cs typeface="Roboto"/>
                <a:sym typeface="Roboto"/>
              </a:rPr>
              <a:t>website </a:t>
            </a:r>
            <a:r>
              <a:rPr lang="ca" sz="1200">
                <a:latin typeface="Roboto"/>
                <a:ea typeface="Roboto"/>
                <a:cs typeface="Roboto"/>
                <a:sym typeface="Roboto"/>
              </a:rPr>
              <a:t>and </a:t>
            </a:r>
            <a:r>
              <a:rPr b="1" lang="ca" sz="1200">
                <a:latin typeface="Roboto"/>
                <a:ea typeface="Roboto"/>
                <a:cs typeface="Roboto"/>
                <a:sym typeface="Roboto"/>
              </a:rPr>
              <a:t>webpage</a:t>
            </a:r>
            <a:r>
              <a:rPr lang="ca" sz="1200">
                <a:latin typeface="Roboto"/>
                <a:ea typeface="Roboto"/>
                <a:cs typeface="Roboto"/>
                <a:sym typeface="Roboto"/>
              </a:rPr>
              <a:t>?</a:t>
            </a:r>
            <a:endParaRPr sz="1200">
              <a:latin typeface="Roboto"/>
              <a:ea typeface="Roboto"/>
              <a:cs typeface="Roboto"/>
              <a:sym typeface="Roboto"/>
            </a:endParaRPr>
          </a:p>
          <a:p>
            <a:pPr indent="0" lvl="0" marL="0" rtl="0" algn="l">
              <a:spcBef>
                <a:spcPts val="0"/>
              </a:spcBef>
              <a:spcAft>
                <a:spcPts val="0"/>
              </a:spcAft>
              <a:buNone/>
            </a:pPr>
            <a:r>
              <a:t/>
            </a:r>
            <a:endParaRPr/>
          </a:p>
        </p:txBody>
      </p:sp>
      <p:sp>
        <p:nvSpPr>
          <p:cNvPr id="204" name="Google Shape;204;p36"/>
          <p:cNvSpPr txBox="1"/>
          <p:nvPr>
            <p:ph idx="1" type="body"/>
          </p:nvPr>
        </p:nvSpPr>
        <p:spPr>
          <a:xfrm>
            <a:off x="311700" y="1152475"/>
            <a:ext cx="8520600" cy="37593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Clr>
                <a:srgbClr val="202124"/>
              </a:buClr>
              <a:buSzPts val="2100"/>
              <a:buChar char="●"/>
            </a:pPr>
            <a:r>
              <a:rPr lang="ca" sz="2100">
                <a:solidFill>
                  <a:srgbClr val="202124"/>
                </a:solidFill>
                <a:highlight>
                  <a:srgbClr val="F8F9FA"/>
                </a:highlight>
              </a:rPr>
              <a:t>Web page let's say that it is the part of a website information / content of a website such as text, images, videos etc.</a:t>
            </a:r>
            <a:endParaRPr sz="2100">
              <a:solidFill>
                <a:srgbClr val="202124"/>
              </a:solidFill>
              <a:highlight>
                <a:srgbClr val="F8F9FA"/>
              </a:highlight>
            </a:endParaRPr>
          </a:p>
          <a:p>
            <a:pPr indent="-361950" lvl="0" marL="457200" marR="38100" rtl="0" algn="l">
              <a:lnSpc>
                <a:spcPct val="128571"/>
              </a:lnSpc>
              <a:spcBef>
                <a:spcPts val="0"/>
              </a:spcBef>
              <a:spcAft>
                <a:spcPts val="0"/>
              </a:spcAft>
              <a:buClr>
                <a:srgbClr val="202124"/>
              </a:buClr>
              <a:buSzPts val="2100"/>
              <a:buChar char="●"/>
            </a:pPr>
            <a:r>
              <a:rPr lang="ca" sz="2100">
                <a:solidFill>
                  <a:srgbClr val="202124"/>
                </a:solidFill>
                <a:highlight>
                  <a:srgbClr val="F8F9FA"/>
                </a:highlight>
              </a:rPr>
              <a:t>website refers to the set of web pages</a:t>
            </a:r>
            <a:endParaRPr sz="2100">
              <a:solidFill>
                <a:srgbClr val="202124"/>
              </a:solidFill>
              <a:highlight>
                <a:srgbClr val="F8F9FA"/>
              </a:highlight>
            </a:endParaRPr>
          </a:p>
          <a:p>
            <a:pPr indent="0" lvl="0" marL="0" rtl="0" algn="l">
              <a:spcBef>
                <a:spcPts val="0"/>
              </a:spcBef>
              <a:spcAft>
                <a:spcPts val="1200"/>
              </a:spcAft>
              <a:buNone/>
            </a:pPr>
            <a:r>
              <a:t/>
            </a:r>
            <a:endParaRPr/>
          </a:p>
        </p:txBody>
      </p:sp>
      <p:pic>
        <p:nvPicPr>
          <p:cNvPr id="205" name="Google Shape;205;p36"/>
          <p:cNvPicPr preferRelativeResize="0"/>
          <p:nvPr/>
        </p:nvPicPr>
        <p:blipFill>
          <a:blip r:embed="rId3">
            <a:alphaModFix/>
          </a:blip>
          <a:stretch>
            <a:fillRect/>
          </a:stretch>
        </p:blipFill>
        <p:spPr>
          <a:xfrm>
            <a:off x="2017900" y="2477300"/>
            <a:ext cx="4280412" cy="2274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71400"/>
              </a:lnSpc>
              <a:spcBef>
                <a:spcPts val="2100"/>
              </a:spcBef>
              <a:spcAft>
                <a:spcPts val="0"/>
              </a:spcAft>
              <a:buNone/>
            </a:pPr>
            <a:r>
              <a:rPr lang="ca" sz="1200">
                <a:latin typeface="Roboto"/>
                <a:ea typeface="Roboto"/>
                <a:cs typeface="Roboto"/>
                <a:sym typeface="Roboto"/>
              </a:rPr>
              <a:t>Explain how </a:t>
            </a:r>
            <a:r>
              <a:rPr b="1" lang="ca" sz="1200">
                <a:latin typeface="Roboto"/>
                <a:ea typeface="Roboto"/>
                <a:cs typeface="Roboto"/>
                <a:sym typeface="Roboto"/>
              </a:rPr>
              <a:t>DNS works </a:t>
            </a:r>
            <a:r>
              <a:rPr lang="ca" sz="1200">
                <a:latin typeface="Roboto"/>
                <a:ea typeface="Roboto"/>
                <a:cs typeface="Roboto"/>
                <a:sym typeface="Roboto"/>
              </a:rPr>
              <a:t>when making a request to a url.</a:t>
            </a:r>
            <a:endParaRPr/>
          </a:p>
        </p:txBody>
      </p:sp>
      <p:sp>
        <p:nvSpPr>
          <p:cNvPr id="211" name="Google Shape;211;p37"/>
          <p:cNvSpPr txBox="1"/>
          <p:nvPr>
            <p:ph idx="1" type="body"/>
          </p:nvPr>
        </p:nvSpPr>
        <p:spPr>
          <a:xfrm>
            <a:off x="311700" y="1152475"/>
            <a:ext cx="8520600" cy="3888000"/>
          </a:xfrm>
          <a:prstGeom prst="rect">
            <a:avLst/>
          </a:prstGeom>
        </p:spPr>
        <p:txBody>
          <a:bodyPr anchorCtr="0" anchor="t" bIns="91425" lIns="91425" spcFirstLastPara="1" rIns="91425" wrap="square" tIns="91425">
            <a:normAutofit/>
          </a:bodyPr>
          <a:lstStyle/>
          <a:p>
            <a:pPr indent="0" lvl="0" marL="0" marR="38100" rtl="0" algn="l">
              <a:lnSpc>
                <a:spcPct val="128571"/>
              </a:lnSpc>
              <a:spcBef>
                <a:spcPts val="0"/>
              </a:spcBef>
              <a:spcAft>
                <a:spcPts val="0"/>
              </a:spcAft>
              <a:buClr>
                <a:schemeClr val="dk1"/>
              </a:buClr>
              <a:buSzPts val="1100"/>
              <a:buFont typeface="Arial"/>
              <a:buNone/>
            </a:pPr>
            <a:r>
              <a:rPr lang="ca" sz="2100">
                <a:solidFill>
                  <a:srgbClr val="202124"/>
                </a:solidFill>
                <a:highlight>
                  <a:srgbClr val="F8F9FA"/>
                </a:highlight>
              </a:rPr>
              <a:t>Let's say that what the DNS does is that, for example, when the client that would be the user wants to access a web page, it does so through the domain name "Google.com" that has an associated IP address to be able to access, which DNS is translating the domain name you have to an IP address</a:t>
            </a:r>
            <a:endParaRPr sz="2100">
              <a:solidFill>
                <a:srgbClr val="202124"/>
              </a:solidFill>
              <a:highlight>
                <a:srgbClr val="F8F9FA"/>
              </a:highlight>
            </a:endParaRPr>
          </a:p>
          <a:p>
            <a:pPr indent="0" lvl="0" marL="0" rtl="0" algn="l">
              <a:spcBef>
                <a:spcPts val="0"/>
              </a:spcBef>
              <a:spcAft>
                <a:spcPts val="1200"/>
              </a:spcAft>
              <a:buNone/>
            </a:pPr>
            <a:r>
              <a:t/>
            </a:r>
            <a:endParaRPr/>
          </a:p>
        </p:txBody>
      </p:sp>
      <p:pic>
        <p:nvPicPr>
          <p:cNvPr id="212" name="Google Shape;212;p37"/>
          <p:cNvPicPr preferRelativeResize="0"/>
          <p:nvPr/>
        </p:nvPicPr>
        <p:blipFill>
          <a:blip r:embed="rId3">
            <a:alphaModFix/>
          </a:blip>
          <a:stretch>
            <a:fillRect/>
          </a:stretch>
        </p:blipFill>
        <p:spPr>
          <a:xfrm>
            <a:off x="5237950" y="2855400"/>
            <a:ext cx="3168500" cy="21421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457200" rtl="0" algn="l">
              <a:lnSpc>
                <a:spcPct val="171400"/>
              </a:lnSpc>
              <a:spcBef>
                <a:spcPts val="2100"/>
              </a:spcBef>
              <a:spcAft>
                <a:spcPts val="0"/>
              </a:spcAft>
              <a:buNone/>
            </a:pPr>
            <a:r>
              <a:rPr lang="ca" sz="1200">
                <a:latin typeface="Roboto"/>
                <a:ea typeface="Roboto"/>
                <a:cs typeface="Roboto"/>
                <a:sym typeface="Roboto"/>
              </a:rPr>
              <a:t>What is the difference between </a:t>
            </a:r>
            <a:r>
              <a:rPr b="1" lang="ca" sz="1200">
                <a:latin typeface="Roboto"/>
                <a:ea typeface="Roboto"/>
                <a:cs typeface="Roboto"/>
                <a:sym typeface="Roboto"/>
              </a:rPr>
              <a:t>IPv4 </a:t>
            </a:r>
            <a:r>
              <a:rPr lang="ca" sz="1200">
                <a:latin typeface="Roboto"/>
                <a:ea typeface="Roboto"/>
                <a:cs typeface="Roboto"/>
                <a:sym typeface="Roboto"/>
              </a:rPr>
              <a:t>and </a:t>
            </a:r>
            <a:r>
              <a:rPr b="1" lang="ca" sz="1200">
                <a:latin typeface="Roboto"/>
                <a:ea typeface="Roboto"/>
                <a:cs typeface="Roboto"/>
                <a:sym typeface="Roboto"/>
              </a:rPr>
              <a:t>IPv6</a:t>
            </a:r>
            <a:r>
              <a:rPr lang="ca" sz="1200">
                <a:latin typeface="Roboto"/>
                <a:ea typeface="Roboto"/>
                <a:cs typeface="Roboto"/>
                <a:sym typeface="Roboto"/>
              </a:rPr>
              <a:t>?</a:t>
            </a:r>
            <a:endParaRPr/>
          </a:p>
        </p:txBody>
      </p:sp>
      <p:pic>
        <p:nvPicPr>
          <p:cNvPr id="218" name="Google Shape;218;p38"/>
          <p:cNvPicPr preferRelativeResize="0"/>
          <p:nvPr/>
        </p:nvPicPr>
        <p:blipFill>
          <a:blip r:embed="rId3">
            <a:alphaModFix/>
          </a:blip>
          <a:stretch>
            <a:fillRect/>
          </a:stretch>
        </p:blipFill>
        <p:spPr>
          <a:xfrm>
            <a:off x="772800" y="1296125"/>
            <a:ext cx="6962600" cy="32298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457200" rtl="0" algn="l">
              <a:lnSpc>
                <a:spcPct val="171400"/>
              </a:lnSpc>
              <a:spcBef>
                <a:spcPts val="2100"/>
              </a:spcBef>
              <a:spcAft>
                <a:spcPts val="0"/>
              </a:spcAft>
              <a:buNone/>
            </a:pPr>
            <a:r>
              <a:rPr lang="ca" sz="1200">
                <a:latin typeface="Roboto"/>
                <a:ea typeface="Roboto"/>
                <a:cs typeface="Roboto"/>
                <a:sym typeface="Roboto"/>
              </a:rPr>
              <a:t>What are the parameters of a </a:t>
            </a:r>
            <a:r>
              <a:rPr b="1" lang="ca" sz="1200">
                <a:latin typeface="Roboto"/>
                <a:ea typeface="Roboto"/>
                <a:cs typeface="Roboto"/>
                <a:sym typeface="Roboto"/>
              </a:rPr>
              <a:t>URL</a:t>
            </a:r>
            <a:r>
              <a:rPr lang="ca" sz="1200">
                <a:latin typeface="Roboto"/>
                <a:ea typeface="Roboto"/>
                <a:cs typeface="Roboto"/>
                <a:sym typeface="Roboto"/>
              </a:rPr>
              <a:t>? What are they used for?</a:t>
            </a:r>
            <a:endParaRPr sz="1200">
              <a:latin typeface="Roboto"/>
              <a:ea typeface="Roboto"/>
              <a:cs typeface="Roboto"/>
              <a:sym typeface="Roboto"/>
            </a:endParaRPr>
          </a:p>
          <a:p>
            <a:pPr indent="0" lvl="0" marL="0" rtl="0" algn="l">
              <a:spcBef>
                <a:spcPts val="0"/>
              </a:spcBef>
              <a:spcAft>
                <a:spcPts val="0"/>
              </a:spcAft>
              <a:buNone/>
            </a:pPr>
            <a:r>
              <a:t/>
            </a:r>
            <a:endParaRPr/>
          </a:p>
        </p:txBody>
      </p:sp>
      <p:sp>
        <p:nvSpPr>
          <p:cNvPr id="224" name="Google Shape;224;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marR="38100" rtl="0" algn="l">
              <a:lnSpc>
                <a:spcPct val="128571"/>
              </a:lnSpc>
              <a:spcBef>
                <a:spcPts val="0"/>
              </a:spcBef>
              <a:spcAft>
                <a:spcPts val="0"/>
              </a:spcAft>
              <a:buClr>
                <a:schemeClr val="dk1"/>
              </a:buClr>
              <a:buSzPts val="1100"/>
              <a:buFont typeface="Arial"/>
              <a:buNone/>
            </a:pPr>
            <a:r>
              <a:rPr lang="ca" sz="2100">
                <a:solidFill>
                  <a:srgbClr val="202124"/>
                </a:solidFill>
                <a:highlight>
                  <a:srgbClr val="F8F9FA"/>
                </a:highlight>
              </a:rPr>
              <a:t>A static website is made up of a series of directories and files located on a server and accessible from your computer through a browser with the URL.</a:t>
            </a:r>
            <a:endParaRPr sz="2100">
              <a:solidFill>
                <a:srgbClr val="202124"/>
              </a:solidFill>
              <a:highlight>
                <a:srgbClr val="F8F9FA"/>
              </a:highlight>
            </a:endParaRPr>
          </a:p>
          <a:p>
            <a:pPr indent="0" lvl="0" marL="0" rtl="0" algn="l">
              <a:spcBef>
                <a:spcPts val="0"/>
              </a:spcBef>
              <a:spcAft>
                <a:spcPts val="1200"/>
              </a:spcAft>
              <a:buNone/>
            </a:pPr>
            <a:r>
              <a:t/>
            </a:r>
            <a:endParaRPr/>
          </a:p>
        </p:txBody>
      </p:sp>
      <p:pic>
        <p:nvPicPr>
          <p:cNvPr id="225" name="Google Shape;225;p39"/>
          <p:cNvPicPr preferRelativeResize="0"/>
          <p:nvPr/>
        </p:nvPicPr>
        <p:blipFill>
          <a:blip r:embed="rId3">
            <a:alphaModFix/>
          </a:blip>
          <a:stretch>
            <a:fillRect/>
          </a:stretch>
        </p:blipFill>
        <p:spPr>
          <a:xfrm>
            <a:off x="867914" y="2571750"/>
            <a:ext cx="7408174" cy="22743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457200" rtl="0" algn="l">
              <a:lnSpc>
                <a:spcPct val="171400"/>
              </a:lnSpc>
              <a:spcBef>
                <a:spcPts val="2100"/>
              </a:spcBef>
              <a:spcAft>
                <a:spcPts val="400"/>
              </a:spcAft>
              <a:buClr>
                <a:schemeClr val="dk1"/>
              </a:buClr>
              <a:buSzPct val="61111"/>
              <a:buFont typeface="Arial"/>
              <a:buNone/>
            </a:pPr>
            <a:r>
              <a:rPr lang="ca" sz="1800">
                <a:solidFill>
                  <a:srgbClr val="666666"/>
                </a:solidFill>
                <a:latin typeface="Comfortaa"/>
                <a:ea typeface="Comfortaa"/>
                <a:cs typeface="Comfortaa"/>
                <a:sym typeface="Comfortaa"/>
              </a:rPr>
              <a:t>PRESENTATION B part 2</a:t>
            </a:r>
            <a:endParaRPr/>
          </a:p>
        </p:txBody>
      </p:sp>
      <p:sp>
        <p:nvSpPr>
          <p:cNvPr id="231" name="Google Shape;231;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chemeClr val="dk1"/>
              </a:buClr>
              <a:buSzPts val="1050"/>
              <a:buFont typeface="Roboto"/>
              <a:buChar char="●"/>
            </a:pPr>
            <a:r>
              <a:rPr lang="ca" sz="1200">
                <a:solidFill>
                  <a:schemeClr val="dk1"/>
                </a:solidFill>
                <a:latin typeface="Roboto"/>
                <a:ea typeface="Roboto"/>
                <a:cs typeface="Roboto"/>
                <a:sym typeface="Roboto"/>
              </a:rPr>
              <a:t>Explain each part of which the URL is made up, such as "https://www.assemblerschool.com"</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chemeClr val="dk1"/>
              </a:buClr>
              <a:buSzPts val="1050"/>
              <a:buFont typeface="Roboto"/>
              <a:buChar char="●"/>
            </a:pPr>
            <a:r>
              <a:rPr lang="ca" sz="1200">
                <a:solidFill>
                  <a:schemeClr val="dk1"/>
                </a:solidFill>
                <a:latin typeface="Roboto"/>
                <a:ea typeface="Roboto"/>
                <a:cs typeface="Roboto"/>
                <a:sym typeface="Roboto"/>
              </a:rPr>
              <a:t>What is the difference between a </a:t>
            </a:r>
            <a:r>
              <a:rPr b="1" lang="ca" sz="1200">
                <a:solidFill>
                  <a:schemeClr val="dk1"/>
                </a:solidFill>
                <a:latin typeface="Roboto"/>
                <a:ea typeface="Roboto"/>
                <a:cs typeface="Roboto"/>
                <a:sym typeface="Roboto"/>
              </a:rPr>
              <a:t>client </a:t>
            </a:r>
            <a:r>
              <a:rPr lang="ca" sz="1200">
                <a:solidFill>
                  <a:schemeClr val="dk1"/>
                </a:solidFill>
                <a:latin typeface="Roboto"/>
                <a:ea typeface="Roboto"/>
                <a:cs typeface="Roboto"/>
                <a:sym typeface="Roboto"/>
              </a:rPr>
              <a:t>and </a:t>
            </a:r>
            <a:r>
              <a:rPr b="1" lang="ca" sz="1200">
                <a:solidFill>
                  <a:schemeClr val="dk1"/>
                </a:solidFill>
                <a:latin typeface="Roboto"/>
                <a:ea typeface="Roboto"/>
                <a:cs typeface="Roboto"/>
                <a:sym typeface="Roboto"/>
              </a:rPr>
              <a:t>server</a:t>
            </a:r>
            <a:r>
              <a:rPr lang="ca"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the difference between a </a:t>
            </a:r>
            <a:r>
              <a:rPr b="1" lang="ca" sz="1200">
                <a:solidFill>
                  <a:srgbClr val="172B4D"/>
                </a:solidFill>
                <a:latin typeface="Roboto"/>
                <a:ea typeface="Roboto"/>
                <a:cs typeface="Roboto"/>
                <a:sym typeface="Roboto"/>
              </a:rPr>
              <a:t>permanent redirection</a:t>
            </a:r>
            <a:r>
              <a:rPr lang="ca" sz="1200">
                <a:solidFill>
                  <a:srgbClr val="172B4D"/>
                </a:solidFill>
                <a:latin typeface="Roboto"/>
                <a:ea typeface="Roboto"/>
                <a:cs typeface="Roboto"/>
                <a:sym typeface="Roboto"/>
              </a:rPr>
              <a:t> and a </a:t>
            </a:r>
            <a:r>
              <a:rPr b="1" lang="ca" sz="1200">
                <a:solidFill>
                  <a:srgbClr val="172B4D"/>
                </a:solidFill>
                <a:latin typeface="Roboto"/>
                <a:ea typeface="Roboto"/>
                <a:cs typeface="Roboto"/>
                <a:sym typeface="Roboto"/>
              </a:rPr>
              <a:t>temporal redirection</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the difference between a </a:t>
            </a:r>
            <a:r>
              <a:rPr b="1" lang="ca" sz="1200">
                <a:solidFill>
                  <a:srgbClr val="172B4D"/>
                </a:solidFill>
                <a:latin typeface="Roboto"/>
                <a:ea typeface="Roboto"/>
                <a:cs typeface="Roboto"/>
                <a:sym typeface="Roboto"/>
              </a:rPr>
              <a:t>PATCH and PUT</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uses does </a:t>
            </a:r>
            <a:r>
              <a:rPr b="1" lang="ca" sz="1200">
                <a:solidFill>
                  <a:srgbClr val="172B4D"/>
                </a:solidFill>
                <a:latin typeface="Roboto"/>
                <a:ea typeface="Roboto"/>
                <a:cs typeface="Roboto"/>
                <a:sym typeface="Roboto"/>
              </a:rPr>
              <a:t>content-length </a:t>
            </a:r>
            <a:r>
              <a:rPr lang="ca" sz="1200">
                <a:solidFill>
                  <a:srgbClr val="172B4D"/>
                </a:solidFill>
                <a:latin typeface="Roboto"/>
                <a:ea typeface="Roboto"/>
                <a:cs typeface="Roboto"/>
                <a:sym typeface="Roboto"/>
              </a:rPr>
              <a:t>have in </a:t>
            </a:r>
            <a:r>
              <a:rPr b="1" lang="ca" sz="1200">
                <a:solidFill>
                  <a:srgbClr val="172B4D"/>
                </a:solidFill>
                <a:latin typeface="Roboto"/>
                <a:ea typeface="Roboto"/>
                <a:cs typeface="Roboto"/>
                <a:sym typeface="Roboto"/>
              </a:rPr>
              <a:t>responses</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the </a:t>
            </a:r>
            <a:r>
              <a:rPr b="1" lang="ca" sz="1200">
                <a:solidFill>
                  <a:srgbClr val="172B4D"/>
                </a:solidFill>
                <a:latin typeface="Roboto"/>
                <a:ea typeface="Roboto"/>
                <a:cs typeface="Roboto"/>
                <a:sym typeface="Roboto"/>
              </a:rPr>
              <a:t>CRUD</a:t>
            </a:r>
            <a:r>
              <a:rPr lang="ca" sz="1200">
                <a:solidFill>
                  <a:srgbClr val="172B4D"/>
                </a:solidFill>
                <a:latin typeface="Roboto"/>
                <a:ea typeface="Roboto"/>
                <a:cs typeface="Roboto"/>
                <a:sym typeface="Roboto"/>
              </a:rPr>
              <a:t> concept and what are its corresponding methods in the HTTP protocol?</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the difference between </a:t>
            </a:r>
            <a:r>
              <a:rPr b="1" lang="ca" sz="1200">
                <a:solidFill>
                  <a:srgbClr val="172B4D"/>
                </a:solidFill>
                <a:latin typeface="Roboto"/>
                <a:ea typeface="Roboto"/>
                <a:cs typeface="Roboto"/>
                <a:sym typeface="Roboto"/>
              </a:rPr>
              <a:t>HTTP</a:t>
            </a:r>
            <a:r>
              <a:rPr lang="ca" sz="1200">
                <a:solidFill>
                  <a:srgbClr val="172B4D"/>
                </a:solidFill>
                <a:latin typeface="Roboto"/>
                <a:ea typeface="Roboto"/>
                <a:cs typeface="Roboto"/>
                <a:sym typeface="Roboto"/>
              </a:rPr>
              <a:t> and </a:t>
            </a:r>
            <a:r>
              <a:rPr b="1" lang="ca" sz="1200">
                <a:solidFill>
                  <a:srgbClr val="172B4D"/>
                </a:solidFill>
                <a:latin typeface="Roboto"/>
                <a:ea typeface="Roboto"/>
                <a:cs typeface="Roboto"/>
                <a:sym typeface="Roboto"/>
              </a:rPr>
              <a:t>HTTPS</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295275" lvl="0" marL="457200" rtl="0" algn="l">
              <a:lnSpc>
                <a:spcPct val="171400"/>
              </a:lnSpc>
              <a:spcBef>
                <a:spcPts val="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Explain the </a:t>
            </a:r>
            <a:r>
              <a:rPr b="1" lang="ca" sz="1200">
                <a:solidFill>
                  <a:srgbClr val="172B4D"/>
                </a:solidFill>
                <a:latin typeface="Roboto"/>
                <a:ea typeface="Roboto"/>
                <a:cs typeface="Roboto"/>
                <a:sym typeface="Roboto"/>
              </a:rPr>
              <a:t>different versions of HTTP</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71400"/>
              </a:lnSpc>
              <a:spcBef>
                <a:spcPts val="2100"/>
              </a:spcBef>
              <a:spcAft>
                <a:spcPts val="0"/>
              </a:spcAft>
              <a:buNone/>
            </a:pPr>
            <a:r>
              <a:rPr lang="ca" sz="1200">
                <a:latin typeface="Roboto"/>
                <a:ea typeface="Roboto"/>
                <a:cs typeface="Roboto"/>
                <a:sym typeface="Roboto"/>
              </a:rPr>
              <a:t>Explain each part of which the URL is made up, such as "https://www.assemblerschool.com"</a:t>
            </a:r>
            <a:endParaRPr sz="1200">
              <a:latin typeface="Roboto"/>
              <a:ea typeface="Roboto"/>
              <a:cs typeface="Roboto"/>
              <a:sym typeface="Roboto"/>
            </a:endParaRPr>
          </a:p>
          <a:p>
            <a:pPr indent="0" lvl="0" marL="0" rtl="0" algn="l">
              <a:spcBef>
                <a:spcPts val="0"/>
              </a:spcBef>
              <a:spcAft>
                <a:spcPts val="0"/>
              </a:spcAft>
              <a:buNone/>
            </a:pPr>
            <a:r>
              <a:t/>
            </a:r>
            <a:endParaRPr/>
          </a:p>
        </p:txBody>
      </p:sp>
      <p:sp>
        <p:nvSpPr>
          <p:cNvPr id="237" name="Google Shape;237;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lnSpc>
                <a:spcPct val="171400"/>
              </a:lnSpc>
              <a:spcBef>
                <a:spcPts val="2100"/>
              </a:spcBef>
              <a:spcAft>
                <a:spcPts val="0"/>
              </a:spcAft>
              <a:buNone/>
            </a:pPr>
            <a:r>
              <a:t/>
            </a:r>
            <a:endParaRPr/>
          </a:p>
          <a:p>
            <a:pPr indent="0" lvl="0" marL="0" rtl="0" algn="ctr">
              <a:lnSpc>
                <a:spcPct val="171400"/>
              </a:lnSpc>
              <a:spcBef>
                <a:spcPts val="2100"/>
              </a:spcBef>
              <a:spcAft>
                <a:spcPts val="0"/>
              </a:spcAft>
              <a:buNone/>
            </a:pPr>
            <a:r>
              <a:rPr lang="ca" sz="1900" u="sng">
                <a:solidFill>
                  <a:schemeClr val="hlink"/>
                </a:solidFill>
                <a:latin typeface="Roboto"/>
                <a:ea typeface="Roboto"/>
                <a:cs typeface="Roboto"/>
                <a:sym typeface="Roboto"/>
                <a:hlinkClick r:id="rId3"/>
              </a:rPr>
              <a:t>https://www.assemblerschool.com</a:t>
            </a:r>
            <a:endParaRPr sz="1900">
              <a:solidFill>
                <a:schemeClr val="dk1"/>
              </a:solidFill>
              <a:latin typeface="Roboto"/>
              <a:ea typeface="Roboto"/>
              <a:cs typeface="Roboto"/>
              <a:sym typeface="Roboto"/>
            </a:endParaRPr>
          </a:p>
          <a:p>
            <a:pPr indent="0" lvl="0" marL="0" rtl="0" algn="l">
              <a:lnSpc>
                <a:spcPct val="171400"/>
              </a:lnSpc>
              <a:spcBef>
                <a:spcPts val="2100"/>
              </a:spcBef>
              <a:spcAft>
                <a:spcPts val="0"/>
              </a:spcAft>
              <a:buNone/>
            </a:pPr>
            <a:r>
              <a:t/>
            </a:r>
            <a:endParaRPr sz="1200">
              <a:solidFill>
                <a:schemeClr val="dk1"/>
              </a:solidFill>
              <a:latin typeface="Roboto"/>
              <a:ea typeface="Roboto"/>
              <a:cs typeface="Roboto"/>
              <a:sym typeface="Roboto"/>
            </a:endParaRPr>
          </a:p>
          <a:p>
            <a:pPr indent="0" lvl="0" marL="0" rtl="0" algn="l">
              <a:lnSpc>
                <a:spcPct val="171400"/>
              </a:lnSpc>
              <a:spcBef>
                <a:spcPts val="210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rtl="0" algn="l">
              <a:spcBef>
                <a:spcPts val="0"/>
              </a:spcBef>
              <a:spcAft>
                <a:spcPts val="1200"/>
              </a:spcAft>
              <a:buNone/>
            </a:pPr>
            <a:r>
              <a:t/>
            </a:r>
            <a:endParaRPr/>
          </a:p>
        </p:txBody>
      </p:sp>
      <p:pic>
        <p:nvPicPr>
          <p:cNvPr id="238" name="Google Shape;238;p41"/>
          <p:cNvPicPr preferRelativeResize="0"/>
          <p:nvPr/>
        </p:nvPicPr>
        <p:blipFill>
          <a:blip r:embed="rId4">
            <a:alphaModFix/>
          </a:blip>
          <a:stretch>
            <a:fillRect/>
          </a:stretch>
        </p:blipFill>
        <p:spPr>
          <a:xfrm>
            <a:off x="2597975" y="1375850"/>
            <a:ext cx="937925" cy="538625"/>
          </a:xfrm>
          <a:prstGeom prst="rect">
            <a:avLst/>
          </a:prstGeom>
          <a:noFill/>
          <a:ln>
            <a:noFill/>
          </a:ln>
        </p:spPr>
      </p:pic>
      <p:pic>
        <p:nvPicPr>
          <p:cNvPr id="239" name="Google Shape;239;p41"/>
          <p:cNvPicPr preferRelativeResize="0"/>
          <p:nvPr/>
        </p:nvPicPr>
        <p:blipFill rotWithShape="1">
          <a:blip r:embed="rId5">
            <a:alphaModFix/>
          </a:blip>
          <a:srcRect b="0" l="0" r="8181" t="0"/>
          <a:stretch/>
        </p:blipFill>
        <p:spPr>
          <a:xfrm>
            <a:off x="3137500" y="2272600"/>
            <a:ext cx="861225" cy="479225"/>
          </a:xfrm>
          <a:prstGeom prst="rect">
            <a:avLst/>
          </a:prstGeom>
          <a:noFill/>
          <a:ln>
            <a:noFill/>
          </a:ln>
        </p:spPr>
      </p:pic>
      <p:pic>
        <p:nvPicPr>
          <p:cNvPr id="240" name="Google Shape;240;p41"/>
          <p:cNvPicPr preferRelativeResize="0"/>
          <p:nvPr/>
        </p:nvPicPr>
        <p:blipFill rotWithShape="1">
          <a:blip r:embed="rId6">
            <a:alphaModFix/>
          </a:blip>
          <a:srcRect b="0" l="2676" r="0" t="0"/>
          <a:stretch/>
        </p:blipFill>
        <p:spPr>
          <a:xfrm>
            <a:off x="4056400" y="2243675"/>
            <a:ext cx="2098825" cy="508150"/>
          </a:xfrm>
          <a:prstGeom prst="rect">
            <a:avLst/>
          </a:prstGeom>
          <a:noFill/>
          <a:ln>
            <a:noFill/>
          </a:ln>
        </p:spPr>
      </p:pic>
      <p:pic>
        <p:nvPicPr>
          <p:cNvPr id="241" name="Google Shape;241;p41"/>
          <p:cNvPicPr preferRelativeResize="0"/>
          <p:nvPr/>
        </p:nvPicPr>
        <p:blipFill>
          <a:blip r:embed="rId7">
            <a:alphaModFix/>
          </a:blip>
          <a:stretch>
            <a:fillRect/>
          </a:stretch>
        </p:blipFill>
        <p:spPr>
          <a:xfrm>
            <a:off x="3998725" y="2751825"/>
            <a:ext cx="2807750" cy="677750"/>
          </a:xfrm>
          <a:prstGeom prst="rect">
            <a:avLst/>
          </a:prstGeom>
          <a:noFill/>
          <a:ln>
            <a:noFill/>
          </a:ln>
        </p:spPr>
      </p:pic>
      <p:pic>
        <p:nvPicPr>
          <p:cNvPr id="242" name="Google Shape;242;p41"/>
          <p:cNvPicPr preferRelativeResize="0"/>
          <p:nvPr/>
        </p:nvPicPr>
        <p:blipFill>
          <a:blip r:embed="rId8">
            <a:alphaModFix/>
          </a:blip>
          <a:stretch>
            <a:fillRect/>
          </a:stretch>
        </p:blipFill>
        <p:spPr>
          <a:xfrm>
            <a:off x="5752575" y="1409425"/>
            <a:ext cx="1228351" cy="5386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5804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What is a protocol? </a:t>
            </a:r>
            <a:endParaRPr/>
          </a:p>
        </p:txBody>
      </p:sp>
      <p:sp>
        <p:nvSpPr>
          <p:cNvPr id="68" name="Google Shape;68;p15"/>
          <p:cNvSpPr txBox="1"/>
          <p:nvPr>
            <p:ph idx="1" type="body"/>
          </p:nvPr>
        </p:nvSpPr>
        <p:spPr>
          <a:xfrm>
            <a:off x="210100" y="1384200"/>
            <a:ext cx="8520600" cy="34164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1200"/>
              </a:spcAft>
              <a:buNone/>
            </a:pPr>
            <a:r>
              <a:rPr lang="ca" sz="1200">
                <a:solidFill>
                  <a:schemeClr val="dk1"/>
                </a:solidFill>
                <a:latin typeface="Verdana"/>
                <a:ea typeface="Verdana"/>
                <a:cs typeface="Verdana"/>
                <a:sym typeface="Verdana"/>
              </a:rPr>
              <a:t>A protocol, in </a:t>
            </a:r>
            <a:r>
              <a:rPr lang="ca" sz="1200">
                <a:solidFill>
                  <a:schemeClr val="dk1"/>
                </a:solidFill>
                <a:uFill>
                  <a:noFill/>
                </a:uFill>
                <a:latin typeface="Verdana"/>
                <a:ea typeface="Verdana"/>
                <a:cs typeface="Verdana"/>
                <a:sym typeface="Verdana"/>
                <a:hlinkClick r:id="rId3">
                  <a:extLst>
                    <a:ext uri="{A12FA001-AC4F-418D-AE19-62706E023703}">
                      <ahyp:hlinkClr val="tx"/>
                    </a:ext>
                  </a:extLst>
                </a:hlinkClick>
              </a:rPr>
              <a:t>computer science</a:t>
            </a:r>
            <a:r>
              <a:rPr lang="ca" sz="1200">
                <a:solidFill>
                  <a:schemeClr val="dk1"/>
                </a:solidFill>
                <a:latin typeface="Verdana"/>
                <a:ea typeface="Verdana"/>
                <a:cs typeface="Verdana"/>
                <a:sym typeface="Verdana"/>
              </a:rPr>
              <a:t>, a set of rules or procedures for transmitting data between electronic devices, such as </a:t>
            </a:r>
            <a:r>
              <a:rPr lang="ca" sz="1200">
                <a:solidFill>
                  <a:schemeClr val="dk1"/>
                </a:solidFill>
                <a:uFill>
                  <a:noFill/>
                </a:uFill>
                <a:latin typeface="Verdana"/>
                <a:ea typeface="Verdana"/>
                <a:cs typeface="Verdana"/>
                <a:sym typeface="Verdana"/>
                <a:hlinkClick r:id="rId4">
                  <a:extLst>
                    <a:ext uri="{A12FA001-AC4F-418D-AE19-62706E023703}">
                      <ahyp:hlinkClr val="tx"/>
                    </a:ext>
                  </a:extLst>
                </a:hlinkClick>
              </a:rPr>
              <a:t>computers</a:t>
            </a:r>
            <a:r>
              <a:rPr lang="ca" sz="1200">
                <a:solidFill>
                  <a:schemeClr val="dk1"/>
                </a:solidFill>
                <a:latin typeface="Verdana"/>
                <a:ea typeface="Verdana"/>
                <a:cs typeface="Verdana"/>
                <a:sym typeface="Verdana"/>
              </a:rPr>
              <a:t>. In order for computers to exchange information, there must be a preexisting agreement as to how the information will be structured and how each side will send and receive it. </a:t>
            </a:r>
            <a:endParaRPr sz="1200">
              <a:solidFill>
                <a:schemeClr val="dk1"/>
              </a:solidFill>
              <a:latin typeface="Verdana"/>
              <a:ea typeface="Verdana"/>
              <a:cs typeface="Verdana"/>
              <a:sym typeface="Verdana"/>
            </a:endParaRPr>
          </a:p>
        </p:txBody>
      </p:sp>
      <p:pic>
        <p:nvPicPr>
          <p:cNvPr id="69" name="Google Shape;69;p15"/>
          <p:cNvPicPr preferRelativeResize="0"/>
          <p:nvPr/>
        </p:nvPicPr>
        <p:blipFill>
          <a:blip r:embed="rId5">
            <a:alphaModFix/>
          </a:blip>
          <a:stretch>
            <a:fillRect/>
          </a:stretch>
        </p:blipFill>
        <p:spPr>
          <a:xfrm>
            <a:off x="1762850" y="2571750"/>
            <a:ext cx="5089500" cy="22288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2"/>
          <p:cNvSpPr txBox="1"/>
          <p:nvPr>
            <p:ph type="title"/>
          </p:nvPr>
        </p:nvSpPr>
        <p:spPr>
          <a:xfrm>
            <a:off x="311700" y="467400"/>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chemeClr val="dk1"/>
              </a:buClr>
              <a:buSzPts val="1050"/>
              <a:buFont typeface="Roboto"/>
              <a:buChar char="●"/>
            </a:pPr>
            <a:r>
              <a:rPr lang="ca" sz="1200">
                <a:latin typeface="Roboto"/>
                <a:ea typeface="Roboto"/>
                <a:cs typeface="Roboto"/>
                <a:sym typeface="Roboto"/>
              </a:rPr>
              <a:t>What is the difference between a </a:t>
            </a:r>
            <a:r>
              <a:rPr b="1" lang="ca" sz="1200">
                <a:latin typeface="Roboto"/>
                <a:ea typeface="Roboto"/>
                <a:cs typeface="Roboto"/>
                <a:sym typeface="Roboto"/>
              </a:rPr>
              <a:t>client </a:t>
            </a:r>
            <a:r>
              <a:rPr lang="ca" sz="1200">
                <a:latin typeface="Roboto"/>
                <a:ea typeface="Roboto"/>
                <a:cs typeface="Roboto"/>
                <a:sym typeface="Roboto"/>
              </a:rPr>
              <a:t>and </a:t>
            </a:r>
            <a:r>
              <a:rPr b="1" lang="ca" sz="1200">
                <a:latin typeface="Roboto"/>
                <a:ea typeface="Roboto"/>
                <a:cs typeface="Roboto"/>
                <a:sym typeface="Roboto"/>
              </a:rPr>
              <a:t>server</a:t>
            </a:r>
            <a:r>
              <a:rPr lang="ca" sz="1200">
                <a:latin typeface="Roboto"/>
                <a:ea typeface="Roboto"/>
                <a:cs typeface="Roboto"/>
                <a:sym typeface="Roboto"/>
              </a:rPr>
              <a:t>?</a:t>
            </a:r>
            <a:endParaRPr/>
          </a:p>
        </p:txBody>
      </p:sp>
      <p:sp>
        <p:nvSpPr>
          <p:cNvPr id="248" name="Google Shape;248;p42"/>
          <p:cNvSpPr txBox="1"/>
          <p:nvPr/>
        </p:nvSpPr>
        <p:spPr>
          <a:xfrm>
            <a:off x="899875" y="1392775"/>
            <a:ext cx="2708700" cy="182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i="1" lang="ca" sz="1800">
                <a:solidFill>
                  <a:schemeClr val="dk2"/>
                </a:solidFill>
              </a:rPr>
              <a:t>Client:</a:t>
            </a:r>
            <a:r>
              <a:rPr lang="ca" sz="1800">
                <a:solidFill>
                  <a:schemeClr val="dk2"/>
                </a:solidFill>
              </a:rPr>
              <a:t> </a:t>
            </a:r>
            <a:endParaRPr sz="1800">
              <a:solidFill>
                <a:schemeClr val="dk2"/>
              </a:solidFill>
            </a:endParaRPr>
          </a:p>
          <a:p>
            <a:pPr indent="0" lvl="0" marL="0" rtl="0" algn="l">
              <a:lnSpc>
                <a:spcPct val="115000"/>
              </a:lnSpc>
              <a:spcBef>
                <a:spcPts val="1200"/>
              </a:spcBef>
              <a:spcAft>
                <a:spcPts val="0"/>
              </a:spcAft>
              <a:buClr>
                <a:schemeClr val="dk1"/>
              </a:buClr>
              <a:buSzPts val="1100"/>
              <a:buFont typeface="Arial"/>
              <a:buNone/>
            </a:pPr>
            <a:r>
              <a:rPr lang="ca" sz="1500">
                <a:solidFill>
                  <a:schemeClr val="dk2"/>
                </a:solidFill>
              </a:rPr>
              <a:t>Computer application or computer that consumes a remote service to the server.</a:t>
            </a:r>
            <a:endParaRPr sz="1500">
              <a:solidFill>
                <a:schemeClr val="dk2"/>
              </a:solidFill>
            </a:endParaRPr>
          </a:p>
          <a:p>
            <a:pPr indent="0" lvl="0" marL="0" rtl="0" algn="l">
              <a:spcBef>
                <a:spcPts val="1200"/>
              </a:spcBef>
              <a:spcAft>
                <a:spcPts val="0"/>
              </a:spcAft>
              <a:buNone/>
            </a:pPr>
            <a:r>
              <a:t/>
            </a:r>
            <a:endParaRPr/>
          </a:p>
        </p:txBody>
      </p:sp>
      <p:sp>
        <p:nvSpPr>
          <p:cNvPr id="249" name="Google Shape;249;p42"/>
          <p:cNvSpPr txBox="1"/>
          <p:nvPr/>
        </p:nvSpPr>
        <p:spPr>
          <a:xfrm>
            <a:off x="4145950" y="2626725"/>
            <a:ext cx="296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50" name="Google Shape;250;p42"/>
          <p:cNvSpPr txBox="1"/>
          <p:nvPr/>
        </p:nvSpPr>
        <p:spPr>
          <a:xfrm>
            <a:off x="5186975" y="1199550"/>
            <a:ext cx="2820900" cy="208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i="1" lang="ca" sz="1800">
                <a:solidFill>
                  <a:schemeClr val="dk2"/>
                </a:solidFill>
              </a:rPr>
              <a:t>Server: </a:t>
            </a:r>
            <a:endParaRPr b="1" i="1" sz="1800">
              <a:solidFill>
                <a:schemeClr val="dk2"/>
              </a:solidFill>
            </a:endParaRPr>
          </a:p>
          <a:p>
            <a:pPr indent="0" lvl="0" marL="0" rtl="0" algn="l">
              <a:lnSpc>
                <a:spcPct val="115000"/>
              </a:lnSpc>
              <a:spcBef>
                <a:spcPts val="1200"/>
              </a:spcBef>
              <a:spcAft>
                <a:spcPts val="0"/>
              </a:spcAft>
              <a:buClr>
                <a:schemeClr val="dk1"/>
              </a:buClr>
              <a:buSzPts val="1100"/>
              <a:buFont typeface="Arial"/>
              <a:buNone/>
            </a:pPr>
            <a:r>
              <a:rPr lang="ca" sz="1500">
                <a:solidFill>
                  <a:schemeClr val="dk2"/>
                </a:solidFill>
              </a:rPr>
              <a:t>Running application capable of handling a client’s request and returning a response accordingly</a:t>
            </a:r>
            <a:endParaRPr sz="1500">
              <a:solidFill>
                <a:schemeClr val="dk2"/>
              </a:solidFill>
            </a:endParaRPr>
          </a:p>
          <a:p>
            <a:pPr indent="0" lvl="0" marL="0" rtl="0" algn="l">
              <a:spcBef>
                <a:spcPts val="1200"/>
              </a:spcBef>
              <a:spcAft>
                <a:spcPts val="0"/>
              </a:spcAft>
              <a:buNone/>
            </a:pPr>
            <a:r>
              <a:t/>
            </a:r>
            <a:endParaRPr/>
          </a:p>
        </p:txBody>
      </p:sp>
      <p:pic>
        <p:nvPicPr>
          <p:cNvPr id="251" name="Google Shape;251;p42"/>
          <p:cNvPicPr preferRelativeResize="0"/>
          <p:nvPr/>
        </p:nvPicPr>
        <p:blipFill>
          <a:blip r:embed="rId3">
            <a:alphaModFix/>
          </a:blip>
          <a:stretch>
            <a:fillRect/>
          </a:stretch>
        </p:blipFill>
        <p:spPr>
          <a:xfrm>
            <a:off x="2415113" y="3288138"/>
            <a:ext cx="3362325" cy="13620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288607" lvl="0" marL="457200" rtl="0" algn="l">
              <a:lnSpc>
                <a:spcPct val="171400"/>
              </a:lnSpc>
              <a:spcBef>
                <a:spcPts val="2100"/>
              </a:spcBef>
              <a:spcAft>
                <a:spcPts val="0"/>
              </a:spcAft>
              <a:buClr>
                <a:srgbClr val="172B4D"/>
              </a:buClr>
              <a:buSzPct val="87500"/>
              <a:buFont typeface="Roboto"/>
              <a:buChar char="●"/>
            </a:pPr>
            <a:r>
              <a:rPr lang="ca" sz="1200">
                <a:solidFill>
                  <a:srgbClr val="172B4D"/>
                </a:solidFill>
                <a:latin typeface="Roboto"/>
                <a:ea typeface="Roboto"/>
                <a:cs typeface="Roboto"/>
                <a:sym typeface="Roboto"/>
              </a:rPr>
              <a:t>What is the difference between a </a:t>
            </a:r>
            <a:r>
              <a:rPr b="1" lang="ca" sz="1200">
                <a:solidFill>
                  <a:srgbClr val="172B4D"/>
                </a:solidFill>
                <a:latin typeface="Roboto"/>
                <a:ea typeface="Roboto"/>
                <a:cs typeface="Roboto"/>
                <a:sym typeface="Roboto"/>
              </a:rPr>
              <a:t>permanent redirection</a:t>
            </a:r>
            <a:r>
              <a:rPr lang="ca" sz="1200">
                <a:solidFill>
                  <a:srgbClr val="172B4D"/>
                </a:solidFill>
                <a:latin typeface="Roboto"/>
                <a:ea typeface="Roboto"/>
                <a:cs typeface="Roboto"/>
                <a:sym typeface="Roboto"/>
              </a:rPr>
              <a:t> and a </a:t>
            </a:r>
            <a:r>
              <a:rPr b="1" lang="ca" sz="1200">
                <a:solidFill>
                  <a:srgbClr val="172B4D"/>
                </a:solidFill>
                <a:latin typeface="Roboto"/>
                <a:ea typeface="Roboto"/>
                <a:cs typeface="Roboto"/>
                <a:sym typeface="Roboto"/>
              </a:rPr>
              <a:t>temporal redirection</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0" lvl="0" marL="0" rtl="0" algn="l">
              <a:spcBef>
                <a:spcPts val="0"/>
              </a:spcBef>
              <a:spcAft>
                <a:spcPts val="0"/>
              </a:spcAft>
              <a:buNone/>
            </a:pPr>
            <a:r>
              <a:t/>
            </a:r>
            <a:endParaRPr/>
          </a:p>
        </p:txBody>
      </p:sp>
      <p:sp>
        <p:nvSpPr>
          <p:cNvPr id="257" name="Google Shape;257;p43"/>
          <p:cNvSpPr txBox="1"/>
          <p:nvPr/>
        </p:nvSpPr>
        <p:spPr>
          <a:xfrm>
            <a:off x="311700" y="1452700"/>
            <a:ext cx="3504000" cy="1352100"/>
          </a:xfrm>
          <a:prstGeom prst="rect">
            <a:avLst/>
          </a:prstGeom>
          <a:noFill/>
          <a:ln>
            <a:noFill/>
          </a:ln>
        </p:spPr>
        <p:txBody>
          <a:bodyPr anchorCtr="0" anchor="t" bIns="91425" lIns="91425" spcFirstLastPara="1" rIns="91425" wrap="square" tIns="91425">
            <a:spAutoFit/>
          </a:bodyPr>
          <a:lstStyle/>
          <a:p>
            <a:pPr indent="0" lvl="0" marL="0" marR="0" rtl="0" algn="l">
              <a:lnSpc>
                <a:spcPct val="171400"/>
              </a:lnSpc>
              <a:spcBef>
                <a:spcPts val="2100"/>
              </a:spcBef>
              <a:spcAft>
                <a:spcPts val="0"/>
              </a:spcAft>
              <a:buNone/>
            </a:pPr>
            <a:r>
              <a:rPr b="1" i="1" lang="ca" sz="1800">
                <a:solidFill>
                  <a:schemeClr val="dk2"/>
                </a:solidFill>
              </a:rPr>
              <a:t>302 T</a:t>
            </a:r>
            <a:r>
              <a:rPr b="1" i="1" lang="ca" sz="1800">
                <a:solidFill>
                  <a:schemeClr val="dk2"/>
                </a:solidFill>
              </a:rPr>
              <a:t>emporal</a:t>
            </a:r>
            <a:r>
              <a:rPr b="1" lang="ca" sz="1200">
                <a:solidFill>
                  <a:srgbClr val="172B4D"/>
                </a:solidFill>
                <a:latin typeface="Roboto"/>
                <a:ea typeface="Roboto"/>
                <a:cs typeface="Roboto"/>
                <a:sym typeface="Roboto"/>
              </a:rPr>
              <a:t> </a:t>
            </a:r>
            <a:r>
              <a:rPr b="1" i="1" lang="ca" sz="1800">
                <a:solidFill>
                  <a:schemeClr val="dk2"/>
                </a:solidFill>
              </a:rPr>
              <a:t>redirection</a:t>
            </a:r>
            <a:r>
              <a:rPr b="1" i="1" lang="ca" sz="1800">
                <a:solidFill>
                  <a:schemeClr val="dk2"/>
                </a:solidFill>
              </a:rPr>
              <a:t> </a:t>
            </a:r>
            <a:endParaRPr b="1" i="1" sz="1800">
              <a:solidFill>
                <a:schemeClr val="dk2"/>
              </a:solidFill>
            </a:endParaRPr>
          </a:p>
          <a:p>
            <a:pPr indent="0" lvl="0" marL="0" rtl="0" algn="l">
              <a:spcBef>
                <a:spcPts val="0"/>
              </a:spcBef>
              <a:spcAft>
                <a:spcPts val="0"/>
              </a:spcAft>
              <a:buNone/>
            </a:pPr>
            <a:r>
              <a:rPr lang="ca" sz="1500">
                <a:solidFill>
                  <a:schemeClr val="dk2"/>
                </a:solidFill>
              </a:rPr>
              <a:t>Indicates that the page has moved to a new location, but that it is only temporary.</a:t>
            </a:r>
            <a:endParaRPr/>
          </a:p>
        </p:txBody>
      </p:sp>
      <p:sp>
        <p:nvSpPr>
          <p:cNvPr id="258" name="Google Shape;258;p43"/>
          <p:cNvSpPr txBox="1"/>
          <p:nvPr/>
        </p:nvSpPr>
        <p:spPr>
          <a:xfrm>
            <a:off x="4497488" y="1537975"/>
            <a:ext cx="3504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ca" sz="1800">
                <a:solidFill>
                  <a:schemeClr val="dk2"/>
                </a:solidFill>
              </a:rPr>
              <a:t>301</a:t>
            </a:r>
            <a:r>
              <a:rPr b="1" i="1" lang="ca" sz="1800">
                <a:solidFill>
                  <a:schemeClr val="dk2"/>
                </a:solidFill>
              </a:rPr>
              <a:t> Permanent redirection </a:t>
            </a:r>
            <a:endParaRPr b="1" i="1" sz="1800">
              <a:solidFill>
                <a:schemeClr val="dk2"/>
              </a:solidFill>
            </a:endParaRPr>
          </a:p>
          <a:p>
            <a:pPr indent="0" lvl="0" marL="0" rtl="0" algn="l">
              <a:spcBef>
                <a:spcPts val="0"/>
              </a:spcBef>
              <a:spcAft>
                <a:spcPts val="0"/>
              </a:spcAft>
              <a:buNone/>
            </a:pPr>
            <a:r>
              <a:t/>
            </a:r>
            <a:endParaRPr b="1" i="1" sz="1800">
              <a:solidFill>
                <a:schemeClr val="dk2"/>
              </a:solidFill>
            </a:endParaRPr>
          </a:p>
          <a:p>
            <a:pPr indent="0" lvl="0" marL="0" rtl="0" algn="l">
              <a:spcBef>
                <a:spcPts val="0"/>
              </a:spcBef>
              <a:spcAft>
                <a:spcPts val="0"/>
              </a:spcAft>
              <a:buNone/>
            </a:pPr>
            <a:r>
              <a:rPr lang="ca" sz="1500">
                <a:solidFill>
                  <a:schemeClr val="dk2"/>
                </a:solidFill>
              </a:rPr>
              <a:t>Indicates that a page has permanently moved to a new location</a:t>
            </a:r>
            <a:endParaRPr b="1" i="1" sz="1800">
              <a:solidFill>
                <a:schemeClr val="dk2"/>
              </a:solidFill>
            </a:endParaRPr>
          </a:p>
          <a:p>
            <a:pPr indent="0" lvl="0" marL="0" rtl="0" algn="l">
              <a:spcBef>
                <a:spcPts val="0"/>
              </a:spcBef>
              <a:spcAft>
                <a:spcPts val="0"/>
              </a:spcAft>
              <a:buNone/>
            </a:pPr>
            <a:r>
              <a:t/>
            </a:r>
            <a:endParaRPr b="1" i="1" sz="1800">
              <a:solidFill>
                <a:schemeClr val="dk2"/>
              </a:solidFill>
            </a:endParaRPr>
          </a:p>
        </p:txBody>
      </p:sp>
      <p:pic>
        <p:nvPicPr>
          <p:cNvPr id="259" name="Google Shape;259;p43"/>
          <p:cNvPicPr preferRelativeResize="0"/>
          <p:nvPr/>
        </p:nvPicPr>
        <p:blipFill>
          <a:blip r:embed="rId3">
            <a:alphaModFix/>
          </a:blip>
          <a:stretch>
            <a:fillRect/>
          </a:stretch>
        </p:blipFill>
        <p:spPr>
          <a:xfrm>
            <a:off x="1911425" y="2631435"/>
            <a:ext cx="3503999" cy="219176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What is the difference between a </a:t>
            </a:r>
            <a:r>
              <a:rPr b="1" lang="ca" sz="1200">
                <a:solidFill>
                  <a:srgbClr val="172B4D"/>
                </a:solidFill>
                <a:latin typeface="Roboto"/>
                <a:ea typeface="Roboto"/>
                <a:cs typeface="Roboto"/>
                <a:sym typeface="Roboto"/>
              </a:rPr>
              <a:t>PATCH and PUT</a:t>
            </a:r>
            <a:r>
              <a:rPr lang="ca" sz="1200">
                <a:solidFill>
                  <a:srgbClr val="172B4D"/>
                </a:solidFill>
                <a:latin typeface="Roboto"/>
                <a:ea typeface="Roboto"/>
                <a:cs typeface="Roboto"/>
                <a:sym typeface="Roboto"/>
              </a:rPr>
              <a:t>?</a:t>
            </a:r>
            <a:endParaRPr/>
          </a:p>
        </p:txBody>
      </p:sp>
      <p:sp>
        <p:nvSpPr>
          <p:cNvPr id="265" name="Google Shape;265;p44"/>
          <p:cNvSpPr txBox="1"/>
          <p:nvPr/>
        </p:nvSpPr>
        <p:spPr>
          <a:xfrm>
            <a:off x="958325" y="1549150"/>
            <a:ext cx="3504000" cy="258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ca" sz="1800">
                <a:solidFill>
                  <a:schemeClr val="dk2"/>
                </a:solidFill>
              </a:rPr>
              <a:t>PUT</a:t>
            </a:r>
            <a:r>
              <a:rPr lang="ca" sz="1500">
                <a:solidFill>
                  <a:schemeClr val="dk2"/>
                </a:solidFill>
              </a:rPr>
              <a:t> </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rPr lang="ca" sz="1500">
                <a:solidFill>
                  <a:schemeClr val="dk2"/>
                </a:solidFill>
              </a:rPr>
              <a:t>Is a method of modifying resource where the client sends data that updates the entire resource. </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rPr lang="ca" sz="1500">
                <a:solidFill>
                  <a:schemeClr val="dk2"/>
                </a:solidFill>
              </a:rPr>
              <a:t>PUT overwrites the entire entity if it already exists, and creates a new resource if it doesn’t exist.</a:t>
            </a:r>
            <a:endParaRPr sz="1500">
              <a:solidFill>
                <a:schemeClr val="dk2"/>
              </a:solidFill>
            </a:endParaRPr>
          </a:p>
          <a:p>
            <a:pPr indent="0" lvl="0" marL="0" rtl="0" algn="l">
              <a:spcBef>
                <a:spcPts val="0"/>
              </a:spcBef>
              <a:spcAft>
                <a:spcPts val="0"/>
              </a:spcAft>
              <a:buNone/>
            </a:pPr>
            <a:r>
              <a:t/>
            </a:r>
            <a:endParaRPr b="1" i="1" sz="1800">
              <a:solidFill>
                <a:schemeClr val="dk2"/>
              </a:solidFill>
            </a:endParaRPr>
          </a:p>
        </p:txBody>
      </p:sp>
      <p:sp>
        <p:nvSpPr>
          <p:cNvPr id="266" name="Google Shape;266;p44"/>
          <p:cNvSpPr txBox="1"/>
          <p:nvPr/>
        </p:nvSpPr>
        <p:spPr>
          <a:xfrm>
            <a:off x="5053950" y="1525450"/>
            <a:ext cx="3504000" cy="2275800"/>
          </a:xfrm>
          <a:prstGeom prst="rect">
            <a:avLst/>
          </a:prstGeom>
          <a:noFill/>
          <a:ln>
            <a:noFill/>
          </a:ln>
        </p:spPr>
        <p:txBody>
          <a:bodyPr anchorCtr="0" anchor="t" bIns="91425" lIns="91425" spcFirstLastPara="1" rIns="91425" wrap="square" tIns="91425">
            <a:spAutoFit/>
          </a:bodyPr>
          <a:lstStyle/>
          <a:p>
            <a:pPr indent="0" lvl="0" marL="0" marR="0" rtl="0" algn="l">
              <a:lnSpc>
                <a:spcPct val="171400"/>
              </a:lnSpc>
              <a:spcBef>
                <a:spcPts val="2100"/>
              </a:spcBef>
              <a:spcAft>
                <a:spcPts val="0"/>
              </a:spcAft>
              <a:buNone/>
            </a:pPr>
            <a:r>
              <a:rPr b="1" i="1" lang="ca" sz="1800">
                <a:solidFill>
                  <a:schemeClr val="dk2"/>
                </a:solidFill>
              </a:rPr>
              <a:t>PATCH</a:t>
            </a:r>
            <a:endParaRPr b="1" i="1" sz="1800">
              <a:solidFill>
                <a:schemeClr val="dk2"/>
              </a:solidFill>
            </a:endParaRPr>
          </a:p>
          <a:p>
            <a:pPr indent="0" lvl="0" marL="0" rtl="0" algn="l">
              <a:spcBef>
                <a:spcPts val="0"/>
              </a:spcBef>
              <a:spcAft>
                <a:spcPts val="0"/>
              </a:spcAft>
              <a:buNone/>
            </a:pPr>
            <a:r>
              <a:rPr lang="ca" sz="1500">
                <a:solidFill>
                  <a:schemeClr val="dk2"/>
                </a:solidFill>
              </a:rPr>
              <a:t>Applies a partial update to the resource.</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rPr lang="ca" sz="1500">
                <a:solidFill>
                  <a:schemeClr val="dk2"/>
                </a:solidFill>
              </a:rPr>
              <a:t>This means that you are only required to send the data that you want to update, and it won’t affect or change anything else.</a:t>
            </a:r>
            <a:endParaRPr sz="1500">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288607" lvl="0" marL="457200" rtl="0" algn="l">
              <a:lnSpc>
                <a:spcPct val="171400"/>
              </a:lnSpc>
              <a:spcBef>
                <a:spcPts val="2100"/>
              </a:spcBef>
              <a:spcAft>
                <a:spcPts val="0"/>
              </a:spcAft>
              <a:buClr>
                <a:srgbClr val="172B4D"/>
              </a:buClr>
              <a:buSzPct val="87500"/>
              <a:buFont typeface="Roboto"/>
              <a:buChar char="●"/>
            </a:pPr>
            <a:r>
              <a:rPr lang="ca" sz="1200">
                <a:solidFill>
                  <a:srgbClr val="172B4D"/>
                </a:solidFill>
                <a:latin typeface="Roboto"/>
                <a:ea typeface="Roboto"/>
                <a:cs typeface="Roboto"/>
                <a:sym typeface="Roboto"/>
              </a:rPr>
              <a:t>What uses does </a:t>
            </a:r>
            <a:r>
              <a:rPr b="1" lang="ca" sz="1200">
                <a:solidFill>
                  <a:srgbClr val="172B4D"/>
                </a:solidFill>
                <a:latin typeface="Roboto"/>
                <a:ea typeface="Roboto"/>
                <a:cs typeface="Roboto"/>
                <a:sym typeface="Roboto"/>
              </a:rPr>
              <a:t>content-length </a:t>
            </a:r>
            <a:r>
              <a:rPr lang="ca" sz="1200">
                <a:solidFill>
                  <a:srgbClr val="172B4D"/>
                </a:solidFill>
                <a:latin typeface="Roboto"/>
                <a:ea typeface="Roboto"/>
                <a:cs typeface="Roboto"/>
                <a:sym typeface="Roboto"/>
              </a:rPr>
              <a:t>have in </a:t>
            </a:r>
            <a:r>
              <a:rPr b="1" lang="ca" sz="1200">
                <a:solidFill>
                  <a:srgbClr val="172B4D"/>
                </a:solidFill>
                <a:latin typeface="Roboto"/>
                <a:ea typeface="Roboto"/>
                <a:cs typeface="Roboto"/>
                <a:sym typeface="Roboto"/>
              </a:rPr>
              <a:t>responses</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0" lvl="0" marL="0" rtl="0" algn="l">
              <a:spcBef>
                <a:spcPts val="0"/>
              </a:spcBef>
              <a:spcAft>
                <a:spcPts val="0"/>
              </a:spcAft>
              <a:buNone/>
            </a:pPr>
            <a:r>
              <a:rPr lang="ca"/>
              <a:t>  </a:t>
            </a:r>
            <a:endParaRPr/>
          </a:p>
        </p:txBody>
      </p:sp>
      <p:sp>
        <p:nvSpPr>
          <p:cNvPr id="272" name="Google Shape;272;p45"/>
          <p:cNvSpPr txBox="1"/>
          <p:nvPr>
            <p:ph idx="1" type="body"/>
          </p:nvPr>
        </p:nvSpPr>
        <p:spPr>
          <a:xfrm>
            <a:off x="311700" y="11366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a"/>
              <a:t>It is a r</a:t>
            </a:r>
            <a:r>
              <a:rPr lang="ca"/>
              <a:t>esponse header send by the server to the client to indicate the size of the message Body, in bytes, sent to the recipient.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288607" lvl="0" marL="457200" rtl="0" algn="l">
              <a:lnSpc>
                <a:spcPct val="171400"/>
              </a:lnSpc>
              <a:spcBef>
                <a:spcPts val="2100"/>
              </a:spcBef>
              <a:spcAft>
                <a:spcPts val="0"/>
              </a:spcAft>
              <a:buClr>
                <a:srgbClr val="172B4D"/>
              </a:buClr>
              <a:buSzPct val="87500"/>
              <a:buFont typeface="Roboto"/>
              <a:buChar char="●"/>
            </a:pPr>
            <a:r>
              <a:rPr lang="ca" sz="1200">
                <a:solidFill>
                  <a:srgbClr val="172B4D"/>
                </a:solidFill>
                <a:latin typeface="Roboto"/>
                <a:ea typeface="Roboto"/>
                <a:cs typeface="Roboto"/>
                <a:sym typeface="Roboto"/>
              </a:rPr>
              <a:t>What is the </a:t>
            </a:r>
            <a:r>
              <a:rPr b="1" lang="ca" sz="1200">
                <a:solidFill>
                  <a:srgbClr val="172B4D"/>
                </a:solidFill>
                <a:latin typeface="Roboto"/>
                <a:ea typeface="Roboto"/>
                <a:cs typeface="Roboto"/>
                <a:sym typeface="Roboto"/>
              </a:rPr>
              <a:t>CRUD</a:t>
            </a:r>
            <a:r>
              <a:rPr lang="ca" sz="1200">
                <a:solidFill>
                  <a:srgbClr val="172B4D"/>
                </a:solidFill>
                <a:latin typeface="Roboto"/>
                <a:ea typeface="Roboto"/>
                <a:cs typeface="Roboto"/>
                <a:sym typeface="Roboto"/>
              </a:rPr>
              <a:t> concept and what are its corresponding methods in the HTTP protocol?</a:t>
            </a:r>
            <a:endParaRPr sz="1200">
              <a:solidFill>
                <a:srgbClr val="172B4D"/>
              </a:solidFill>
              <a:latin typeface="Roboto"/>
              <a:ea typeface="Roboto"/>
              <a:cs typeface="Roboto"/>
              <a:sym typeface="Roboto"/>
            </a:endParaRPr>
          </a:p>
          <a:p>
            <a:pPr indent="0" lvl="0" marL="0" rtl="0" algn="l">
              <a:spcBef>
                <a:spcPts val="0"/>
              </a:spcBef>
              <a:spcAft>
                <a:spcPts val="0"/>
              </a:spcAft>
              <a:buNone/>
            </a:pPr>
            <a:r>
              <a:t/>
            </a:r>
            <a:endParaRPr/>
          </a:p>
        </p:txBody>
      </p:sp>
      <p:pic>
        <p:nvPicPr>
          <p:cNvPr id="278" name="Google Shape;278;p46"/>
          <p:cNvPicPr preferRelativeResize="0"/>
          <p:nvPr/>
        </p:nvPicPr>
        <p:blipFill>
          <a:blip r:embed="rId3">
            <a:alphaModFix/>
          </a:blip>
          <a:stretch>
            <a:fillRect/>
          </a:stretch>
        </p:blipFill>
        <p:spPr>
          <a:xfrm>
            <a:off x="3947275" y="1350775"/>
            <a:ext cx="5320399" cy="2441925"/>
          </a:xfrm>
          <a:prstGeom prst="rect">
            <a:avLst/>
          </a:prstGeom>
          <a:noFill/>
          <a:ln>
            <a:noFill/>
          </a:ln>
        </p:spPr>
      </p:pic>
      <p:sp>
        <p:nvSpPr>
          <p:cNvPr id="279" name="Google Shape;279;p46"/>
          <p:cNvSpPr txBox="1"/>
          <p:nvPr/>
        </p:nvSpPr>
        <p:spPr>
          <a:xfrm>
            <a:off x="340075" y="1122600"/>
            <a:ext cx="3548400" cy="877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ca" sz="1500">
                <a:solidFill>
                  <a:srgbClr val="64696C"/>
                </a:solidFill>
                <a:highlight>
                  <a:srgbClr val="FFFFFF"/>
                </a:highlight>
              </a:rPr>
              <a:t>Refers to the four functions that are considered necessary to implement a persistent storage application </a:t>
            </a:r>
            <a:endParaRPr/>
          </a:p>
        </p:txBody>
      </p:sp>
      <p:sp>
        <p:nvSpPr>
          <p:cNvPr id="280" name="Google Shape;280;p46"/>
          <p:cNvSpPr txBox="1"/>
          <p:nvPr/>
        </p:nvSpPr>
        <p:spPr>
          <a:xfrm>
            <a:off x="251100" y="2571750"/>
            <a:ext cx="3784500" cy="1800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ca" sz="1500">
                <a:solidFill>
                  <a:srgbClr val="64696C"/>
                </a:solidFill>
                <a:highlight>
                  <a:srgbClr val="FFFFFF"/>
                </a:highlight>
              </a:rPr>
              <a:t>CRUD operations are widely used in many applications that are supported by underlying relational databases. These four basic CRUD functions are incredibly versatile in how they can support a variety of important functions across different business models and industry verticals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288607" lvl="0" marL="457200" rtl="0" algn="l">
              <a:lnSpc>
                <a:spcPct val="171400"/>
              </a:lnSpc>
              <a:spcBef>
                <a:spcPts val="2100"/>
              </a:spcBef>
              <a:spcAft>
                <a:spcPts val="0"/>
              </a:spcAft>
              <a:buClr>
                <a:srgbClr val="172B4D"/>
              </a:buClr>
              <a:buSzPct val="87500"/>
              <a:buFont typeface="Roboto"/>
              <a:buChar char="●"/>
            </a:pPr>
            <a:r>
              <a:rPr lang="ca" sz="1200">
                <a:solidFill>
                  <a:srgbClr val="172B4D"/>
                </a:solidFill>
                <a:latin typeface="Roboto"/>
                <a:ea typeface="Roboto"/>
                <a:cs typeface="Roboto"/>
                <a:sym typeface="Roboto"/>
              </a:rPr>
              <a:t>What is the difference between </a:t>
            </a:r>
            <a:r>
              <a:rPr b="1" lang="ca" sz="1200">
                <a:solidFill>
                  <a:srgbClr val="172B4D"/>
                </a:solidFill>
                <a:latin typeface="Roboto"/>
                <a:ea typeface="Roboto"/>
                <a:cs typeface="Roboto"/>
                <a:sym typeface="Roboto"/>
              </a:rPr>
              <a:t>HTTP</a:t>
            </a:r>
            <a:r>
              <a:rPr lang="ca" sz="1200">
                <a:solidFill>
                  <a:srgbClr val="172B4D"/>
                </a:solidFill>
                <a:latin typeface="Roboto"/>
                <a:ea typeface="Roboto"/>
                <a:cs typeface="Roboto"/>
                <a:sym typeface="Roboto"/>
              </a:rPr>
              <a:t> and </a:t>
            </a:r>
            <a:r>
              <a:rPr b="1" lang="ca" sz="1200">
                <a:solidFill>
                  <a:srgbClr val="172B4D"/>
                </a:solidFill>
                <a:latin typeface="Roboto"/>
                <a:ea typeface="Roboto"/>
                <a:cs typeface="Roboto"/>
                <a:sym typeface="Roboto"/>
              </a:rPr>
              <a:t>HTTPS</a:t>
            </a:r>
            <a:r>
              <a:rPr lang="ca" sz="1200">
                <a:solidFill>
                  <a:srgbClr val="172B4D"/>
                </a:solidFill>
                <a:latin typeface="Roboto"/>
                <a:ea typeface="Roboto"/>
                <a:cs typeface="Roboto"/>
                <a:sym typeface="Roboto"/>
              </a:rPr>
              <a:t>?</a:t>
            </a:r>
            <a:endParaRPr sz="1200">
              <a:solidFill>
                <a:srgbClr val="172B4D"/>
              </a:solidFill>
              <a:latin typeface="Roboto"/>
              <a:ea typeface="Roboto"/>
              <a:cs typeface="Roboto"/>
              <a:sym typeface="Roboto"/>
            </a:endParaRPr>
          </a:p>
          <a:p>
            <a:pPr indent="0" lvl="0" marL="0" rtl="0" algn="l">
              <a:spcBef>
                <a:spcPts val="0"/>
              </a:spcBef>
              <a:spcAft>
                <a:spcPts val="0"/>
              </a:spcAft>
              <a:buNone/>
            </a:pPr>
            <a:r>
              <a:t/>
            </a:r>
            <a:endParaRPr/>
          </a:p>
        </p:txBody>
      </p:sp>
      <p:sp>
        <p:nvSpPr>
          <p:cNvPr id="286" name="Google Shape;286;p47"/>
          <p:cNvSpPr txBox="1"/>
          <p:nvPr/>
        </p:nvSpPr>
        <p:spPr>
          <a:xfrm>
            <a:off x="401650" y="1275100"/>
            <a:ext cx="521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87" name="Google Shape;287;p47"/>
          <p:cNvPicPr preferRelativeResize="0"/>
          <p:nvPr/>
        </p:nvPicPr>
        <p:blipFill>
          <a:blip r:embed="rId3">
            <a:alphaModFix/>
          </a:blip>
          <a:stretch>
            <a:fillRect/>
          </a:stretch>
        </p:blipFill>
        <p:spPr>
          <a:xfrm>
            <a:off x="3734375" y="1231325"/>
            <a:ext cx="5275224" cy="3016649"/>
          </a:xfrm>
          <a:prstGeom prst="rect">
            <a:avLst/>
          </a:prstGeom>
          <a:noFill/>
          <a:ln>
            <a:noFill/>
          </a:ln>
        </p:spPr>
      </p:pic>
      <p:sp>
        <p:nvSpPr>
          <p:cNvPr id="288" name="Google Shape;288;p47"/>
          <p:cNvSpPr txBox="1"/>
          <p:nvPr/>
        </p:nvSpPr>
        <p:spPr>
          <a:xfrm>
            <a:off x="401650" y="1932675"/>
            <a:ext cx="3106200" cy="180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ca" sz="1500">
                <a:solidFill>
                  <a:schemeClr val="dk2"/>
                </a:solidFill>
              </a:rPr>
              <a:t>Both allow </a:t>
            </a:r>
            <a:r>
              <a:rPr lang="ca" sz="1500">
                <a:solidFill>
                  <a:schemeClr val="dk2"/>
                </a:solidFill>
              </a:rPr>
              <a:t>transferring</a:t>
            </a:r>
            <a:r>
              <a:rPr lang="ca" sz="1500">
                <a:solidFill>
                  <a:schemeClr val="dk2"/>
                </a:solidFill>
              </a:rPr>
              <a:t> information on to the world wild web.</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rPr lang="ca" sz="1500">
                <a:solidFill>
                  <a:schemeClr val="dk2"/>
                </a:solidFill>
              </a:rPr>
              <a:t>HTTPS is an extension of HTTP used for secure </a:t>
            </a:r>
            <a:r>
              <a:rPr lang="ca" sz="1500">
                <a:solidFill>
                  <a:schemeClr val="dk2"/>
                </a:solidFill>
              </a:rPr>
              <a:t>communication</a:t>
            </a:r>
            <a:r>
              <a:rPr lang="ca" sz="1500">
                <a:solidFill>
                  <a:schemeClr val="dk2"/>
                </a:solidFill>
              </a:rPr>
              <a:t> over a computer network using Transport Layer Security</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95275" lvl="0" marL="457200" rtl="0" algn="l">
              <a:lnSpc>
                <a:spcPct val="171400"/>
              </a:lnSpc>
              <a:spcBef>
                <a:spcPts val="2100"/>
              </a:spcBef>
              <a:spcAft>
                <a:spcPts val="0"/>
              </a:spcAft>
              <a:buClr>
                <a:srgbClr val="172B4D"/>
              </a:buClr>
              <a:buSzPts val="1050"/>
              <a:buFont typeface="Roboto"/>
              <a:buChar char="●"/>
            </a:pPr>
            <a:r>
              <a:rPr lang="ca" sz="1200">
                <a:solidFill>
                  <a:srgbClr val="172B4D"/>
                </a:solidFill>
                <a:latin typeface="Roboto"/>
                <a:ea typeface="Roboto"/>
                <a:cs typeface="Roboto"/>
                <a:sym typeface="Roboto"/>
              </a:rPr>
              <a:t>Explain the </a:t>
            </a:r>
            <a:r>
              <a:rPr b="1" lang="ca" sz="1200">
                <a:solidFill>
                  <a:srgbClr val="172B4D"/>
                </a:solidFill>
                <a:latin typeface="Roboto"/>
                <a:ea typeface="Roboto"/>
                <a:cs typeface="Roboto"/>
                <a:sym typeface="Roboto"/>
              </a:rPr>
              <a:t>different versions of HTTP</a:t>
            </a:r>
            <a:endParaRPr/>
          </a:p>
        </p:txBody>
      </p:sp>
      <p:sp>
        <p:nvSpPr>
          <p:cNvPr id="294" name="Google Shape;294;p48"/>
          <p:cNvSpPr txBox="1"/>
          <p:nvPr/>
        </p:nvSpPr>
        <p:spPr>
          <a:xfrm>
            <a:off x="569275" y="1078650"/>
            <a:ext cx="3335700" cy="1616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i="1" lang="ca" sz="1800">
                <a:solidFill>
                  <a:schemeClr val="dk2"/>
                </a:solidFill>
              </a:rPr>
              <a:t>HTTP 0.9</a:t>
            </a:r>
            <a:endParaRPr sz="1500">
              <a:solidFill>
                <a:schemeClr val="dk2"/>
              </a:solidFill>
            </a:endParaRPr>
          </a:p>
          <a:p>
            <a:pPr indent="0" lvl="0" marL="0" marR="0" rtl="0" algn="l">
              <a:lnSpc>
                <a:spcPct val="100000"/>
              </a:lnSpc>
              <a:spcBef>
                <a:spcPts val="0"/>
              </a:spcBef>
              <a:spcAft>
                <a:spcPts val="0"/>
              </a:spcAft>
              <a:buNone/>
            </a:pPr>
            <a:r>
              <a:t/>
            </a:r>
            <a:endParaRPr sz="1500">
              <a:solidFill>
                <a:schemeClr val="dk2"/>
              </a:solidFill>
            </a:endParaRPr>
          </a:p>
          <a:p>
            <a:pPr indent="0" lvl="0" marL="0" marR="0" rtl="0" algn="l">
              <a:lnSpc>
                <a:spcPct val="100000"/>
              </a:lnSpc>
              <a:spcBef>
                <a:spcPts val="0"/>
              </a:spcBef>
              <a:spcAft>
                <a:spcPts val="0"/>
              </a:spcAft>
              <a:buNone/>
            </a:pPr>
            <a:r>
              <a:rPr lang="ca" sz="1500">
                <a:solidFill>
                  <a:schemeClr val="dk2"/>
                </a:solidFill>
              </a:rPr>
              <a:t>Extremely simple, requests consisted of a single line and started with the only possible method GET followed by the path to the resource.</a:t>
            </a:r>
            <a:endParaRPr/>
          </a:p>
        </p:txBody>
      </p:sp>
      <p:sp>
        <p:nvSpPr>
          <p:cNvPr id="295" name="Google Shape;295;p48"/>
          <p:cNvSpPr txBox="1"/>
          <p:nvPr/>
        </p:nvSpPr>
        <p:spPr>
          <a:xfrm>
            <a:off x="4367100" y="332425"/>
            <a:ext cx="4590600" cy="206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ca" sz="1800">
                <a:solidFill>
                  <a:schemeClr val="dk2"/>
                </a:solidFill>
              </a:rPr>
              <a:t>HTTP/1</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rPr lang="ca" sz="1500">
                <a:solidFill>
                  <a:schemeClr val="dk2"/>
                </a:solidFill>
              </a:rPr>
              <a:t>Headers allowed in both request and responses, It extended GET to allow Headers.</a:t>
            </a:r>
            <a:endParaRPr sz="1500">
              <a:solidFill>
                <a:schemeClr val="dk2"/>
              </a:solidFill>
            </a:endParaRPr>
          </a:p>
          <a:p>
            <a:pPr indent="0" lvl="0" marL="0" rtl="0" algn="l">
              <a:spcBef>
                <a:spcPts val="0"/>
              </a:spcBef>
              <a:spcAft>
                <a:spcPts val="0"/>
              </a:spcAft>
              <a:buNone/>
            </a:pPr>
            <a:r>
              <a:rPr lang="ca" sz="1500">
                <a:solidFill>
                  <a:schemeClr val="dk2"/>
                </a:solidFill>
              </a:rPr>
              <a:t>Adds HEAD request format, and POST request, sends information with the request. </a:t>
            </a:r>
            <a:endParaRPr sz="1500">
              <a:solidFill>
                <a:schemeClr val="dk2"/>
              </a:solidFill>
            </a:endParaRPr>
          </a:p>
          <a:p>
            <a:pPr indent="0" lvl="0" marL="0" rtl="0" algn="l">
              <a:spcBef>
                <a:spcPts val="0"/>
              </a:spcBef>
              <a:spcAft>
                <a:spcPts val="0"/>
              </a:spcAft>
              <a:buNone/>
            </a:pPr>
            <a:r>
              <a:rPr lang="ca" sz="1500">
                <a:solidFill>
                  <a:schemeClr val="dk2"/>
                </a:solidFill>
              </a:rPr>
              <a:t>Also </a:t>
            </a:r>
            <a:r>
              <a:rPr lang="ca" sz="1500">
                <a:solidFill>
                  <a:schemeClr val="dk2"/>
                </a:solidFill>
              </a:rPr>
              <a:t>Pipelining was added</a:t>
            </a:r>
            <a:endParaRPr/>
          </a:p>
          <a:p>
            <a:pPr indent="0" lvl="0" marL="0" rtl="0" algn="l">
              <a:spcBef>
                <a:spcPts val="0"/>
              </a:spcBef>
              <a:spcAft>
                <a:spcPts val="0"/>
              </a:spcAft>
              <a:buNone/>
            </a:pPr>
            <a:r>
              <a:t/>
            </a:r>
            <a:endParaRPr/>
          </a:p>
        </p:txBody>
      </p:sp>
      <p:sp>
        <p:nvSpPr>
          <p:cNvPr id="296" name="Google Shape;296;p48"/>
          <p:cNvSpPr txBox="1"/>
          <p:nvPr/>
        </p:nvSpPr>
        <p:spPr>
          <a:xfrm>
            <a:off x="4367100" y="2482375"/>
            <a:ext cx="4465200" cy="253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ca" sz="1800">
                <a:solidFill>
                  <a:schemeClr val="dk2"/>
                </a:solidFill>
              </a:rPr>
              <a:t>HTTP/2</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rPr lang="ca" sz="1500">
                <a:solidFill>
                  <a:schemeClr val="dk2"/>
                </a:solidFill>
              </a:rPr>
              <a:t>It's a multiplexed protocol. Parallel requests can be made over the same connection,</a:t>
            </a:r>
            <a:endParaRPr sz="1500">
              <a:solidFill>
                <a:schemeClr val="dk2"/>
              </a:solidFill>
            </a:endParaRPr>
          </a:p>
          <a:p>
            <a:pPr indent="0" lvl="0" marL="0" rtl="0" algn="l">
              <a:spcBef>
                <a:spcPts val="0"/>
              </a:spcBef>
              <a:spcAft>
                <a:spcPts val="0"/>
              </a:spcAft>
              <a:buNone/>
            </a:pPr>
            <a:r>
              <a:rPr lang="ca" sz="1500">
                <a:solidFill>
                  <a:schemeClr val="dk2"/>
                </a:solidFill>
              </a:rPr>
              <a:t>It allows a server to populate data in a client cache through a mechanism called the server push.</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rPr lang="ca" sz="1500">
                <a:solidFill>
                  <a:schemeClr val="dk2"/>
                </a:solidFill>
              </a:rPr>
              <a:t>It compresses headers</a:t>
            </a:r>
            <a:endParaRPr sz="1500">
              <a:solidFill>
                <a:schemeClr val="dk2"/>
              </a:solidFill>
            </a:endParaRPr>
          </a:p>
          <a:p>
            <a:pPr indent="0" lvl="0" marL="0" rtl="0" algn="l">
              <a:spcBef>
                <a:spcPts val="0"/>
              </a:spcBef>
              <a:spcAft>
                <a:spcPts val="0"/>
              </a:spcAft>
              <a:buNone/>
            </a:pPr>
            <a:r>
              <a:rPr lang="ca" sz="1500">
                <a:solidFill>
                  <a:schemeClr val="dk2"/>
                </a:solidFill>
              </a:rPr>
              <a:t>this removes the duplication and overhead of data transmitted.</a:t>
            </a:r>
            <a:endParaRPr/>
          </a:p>
        </p:txBody>
      </p:sp>
      <p:pic>
        <p:nvPicPr>
          <p:cNvPr id="297" name="Google Shape;297;p48"/>
          <p:cNvPicPr preferRelativeResize="0"/>
          <p:nvPr/>
        </p:nvPicPr>
        <p:blipFill>
          <a:blip r:embed="rId3">
            <a:alphaModFix/>
          </a:blip>
          <a:stretch>
            <a:fillRect/>
          </a:stretch>
        </p:blipFill>
        <p:spPr>
          <a:xfrm>
            <a:off x="569275" y="2674175"/>
            <a:ext cx="3118299" cy="25398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Part C </a:t>
            </a:r>
            <a:r>
              <a:rPr lang="ca" sz="2416">
                <a:solidFill>
                  <a:srgbClr val="434343"/>
                </a:solidFill>
                <a:latin typeface="Roboto"/>
                <a:ea typeface="Roboto"/>
                <a:cs typeface="Roboto"/>
                <a:sym typeface="Roboto"/>
              </a:rPr>
              <a:t>Explain the main web concepts using a real-world situation</a:t>
            </a:r>
            <a:endParaRPr sz="2416">
              <a:solidFill>
                <a:srgbClr val="434343"/>
              </a:solidFill>
              <a:latin typeface="Roboto"/>
              <a:ea typeface="Roboto"/>
              <a:cs typeface="Roboto"/>
              <a:sym typeface="Roboto"/>
            </a:endParaRPr>
          </a:p>
          <a:p>
            <a:pPr indent="0" lvl="0" marL="0" rtl="0" algn="l">
              <a:spcBef>
                <a:spcPts val="0"/>
              </a:spcBef>
              <a:spcAft>
                <a:spcPts val="0"/>
              </a:spcAft>
              <a:buNone/>
            </a:pPr>
            <a:r>
              <a:t/>
            </a:r>
            <a:endParaRPr/>
          </a:p>
        </p:txBody>
      </p:sp>
      <p:sp>
        <p:nvSpPr>
          <p:cNvPr id="303" name="Google Shape;303;p4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62500" lnSpcReduction="20000"/>
          </a:bodyPr>
          <a:lstStyle/>
          <a:p>
            <a:pPr indent="0" lvl="0" marL="0" rtl="0" algn="l">
              <a:lnSpc>
                <a:spcPct val="120000"/>
              </a:lnSpc>
              <a:spcBef>
                <a:spcPts val="2100"/>
              </a:spcBef>
              <a:spcAft>
                <a:spcPts val="0"/>
              </a:spcAft>
              <a:buClr>
                <a:schemeClr val="dk1"/>
              </a:buClr>
              <a:buSzPct val="61111"/>
              <a:buFont typeface="Arial"/>
              <a:buNone/>
            </a:pPr>
            <a:r>
              <a:rPr lang="ca">
                <a:solidFill>
                  <a:srgbClr val="172B4D"/>
                </a:solidFill>
                <a:latin typeface="Roboto"/>
                <a:ea typeface="Roboto"/>
                <a:cs typeface="Roboto"/>
                <a:sym typeface="Roboto"/>
              </a:rPr>
              <a:t>3. Requirements</a:t>
            </a:r>
            <a:endParaRPr>
              <a:solidFill>
                <a:srgbClr val="172B4D"/>
              </a:solidFill>
              <a:latin typeface="Roboto"/>
              <a:ea typeface="Roboto"/>
              <a:cs typeface="Roboto"/>
              <a:sym typeface="Roboto"/>
            </a:endParaRPr>
          </a:p>
          <a:p>
            <a:pPr indent="-276225" lvl="0" marL="457200" rtl="0" algn="l">
              <a:lnSpc>
                <a:spcPct val="171400"/>
              </a:lnSpc>
              <a:spcBef>
                <a:spcPts val="2100"/>
              </a:spcBef>
              <a:spcAft>
                <a:spcPts val="0"/>
              </a:spcAft>
              <a:buClr>
                <a:srgbClr val="172B4D"/>
              </a:buClr>
              <a:buSzPct val="100000"/>
              <a:buFont typeface="Roboto"/>
              <a:buAutoNum type="arabicPeriod"/>
            </a:pPr>
            <a:r>
              <a:rPr lang="ca" sz="1200">
                <a:solidFill>
                  <a:srgbClr val="172B4D"/>
                </a:solidFill>
                <a:latin typeface="Roboto"/>
                <a:ea typeface="Roboto"/>
                <a:cs typeface="Roboto"/>
                <a:sym typeface="Roboto"/>
              </a:rPr>
              <a:t>You must create a presentation</a:t>
            </a:r>
            <a:endParaRPr sz="1200">
              <a:solidFill>
                <a:srgbClr val="172B4D"/>
              </a:solidFill>
              <a:latin typeface="Roboto"/>
              <a:ea typeface="Roboto"/>
              <a:cs typeface="Roboto"/>
              <a:sym typeface="Roboto"/>
            </a:endParaRPr>
          </a:p>
          <a:p>
            <a:pPr indent="-276225" lvl="0" marL="457200" rtl="0" algn="l">
              <a:lnSpc>
                <a:spcPct val="171400"/>
              </a:lnSpc>
              <a:spcBef>
                <a:spcPts val="0"/>
              </a:spcBef>
              <a:spcAft>
                <a:spcPts val="0"/>
              </a:spcAft>
              <a:buClr>
                <a:srgbClr val="172B4D"/>
              </a:buClr>
              <a:buSzPct val="100000"/>
              <a:buFont typeface="Roboto"/>
              <a:buAutoNum type="arabicPeriod"/>
            </a:pPr>
            <a:r>
              <a:rPr lang="ca" sz="1200">
                <a:solidFill>
                  <a:srgbClr val="172B4D"/>
                </a:solidFill>
                <a:latin typeface="Roboto"/>
                <a:ea typeface="Roboto"/>
                <a:cs typeface="Roboto"/>
                <a:sym typeface="Roboto"/>
              </a:rPr>
              <a:t>You will have to explain the history by using </a:t>
            </a:r>
            <a:r>
              <a:rPr b="1" lang="ca" sz="1200">
                <a:solidFill>
                  <a:srgbClr val="172B4D"/>
                </a:solidFill>
                <a:latin typeface="Roboto"/>
                <a:ea typeface="Roboto"/>
                <a:cs typeface="Roboto"/>
                <a:sym typeface="Roboto"/>
              </a:rPr>
              <a:t>key images</a:t>
            </a:r>
            <a:r>
              <a:rPr lang="ca" sz="1200">
                <a:solidFill>
                  <a:srgbClr val="172B4D"/>
                </a:solidFill>
                <a:latin typeface="Roboto"/>
                <a:ea typeface="Roboto"/>
                <a:cs typeface="Roboto"/>
                <a:sym typeface="Roboto"/>
              </a:rPr>
              <a:t> and concepts from the real world</a:t>
            </a:r>
            <a:endParaRPr sz="1200">
              <a:solidFill>
                <a:srgbClr val="172B4D"/>
              </a:solidFill>
              <a:latin typeface="Roboto"/>
              <a:ea typeface="Roboto"/>
              <a:cs typeface="Roboto"/>
              <a:sym typeface="Roboto"/>
            </a:endParaRPr>
          </a:p>
          <a:p>
            <a:pPr indent="-276225" lvl="0" marL="457200" rtl="0" algn="l">
              <a:lnSpc>
                <a:spcPct val="171400"/>
              </a:lnSpc>
              <a:spcBef>
                <a:spcPts val="0"/>
              </a:spcBef>
              <a:spcAft>
                <a:spcPts val="0"/>
              </a:spcAft>
              <a:buClr>
                <a:srgbClr val="172B4D"/>
              </a:buClr>
              <a:buSzPct val="100000"/>
              <a:buFont typeface="Roboto"/>
              <a:buAutoNum type="arabicPeriod"/>
            </a:pPr>
            <a:r>
              <a:rPr lang="ca" sz="1200">
                <a:solidFill>
                  <a:srgbClr val="172B4D"/>
                </a:solidFill>
                <a:latin typeface="Roboto"/>
                <a:ea typeface="Roboto"/>
                <a:cs typeface="Roboto"/>
                <a:sym typeface="Roboto"/>
              </a:rPr>
              <a:t>You must include at least the following concepts:</a:t>
            </a:r>
            <a:endParaRPr sz="1200">
              <a:solidFill>
                <a:srgbClr val="172B4D"/>
              </a:solidFill>
              <a:latin typeface="Roboto"/>
              <a:ea typeface="Roboto"/>
              <a:cs typeface="Roboto"/>
              <a:sym typeface="Roboto"/>
            </a:endParaRPr>
          </a:p>
          <a:p>
            <a:pPr indent="-276225" lvl="1" marL="914400" rtl="0" algn="l">
              <a:lnSpc>
                <a:spcPct val="171400"/>
              </a:lnSpc>
              <a:spcBef>
                <a:spcPts val="0"/>
              </a:spcBef>
              <a:spcAft>
                <a:spcPts val="0"/>
              </a:spcAft>
              <a:buClr>
                <a:srgbClr val="172B4D"/>
              </a:buClr>
              <a:buSzPct val="100000"/>
              <a:buAutoNum type="arabicPeriod"/>
            </a:pPr>
            <a:r>
              <a:rPr lang="ca" sz="1200">
                <a:solidFill>
                  <a:srgbClr val="172B4D"/>
                </a:solidFill>
                <a:latin typeface="Roboto"/>
                <a:ea typeface="Roboto"/>
                <a:cs typeface="Roboto"/>
                <a:sym typeface="Roboto"/>
              </a:rPr>
              <a:t>Server - </a:t>
            </a:r>
            <a:r>
              <a:rPr lang="ca" sz="1200">
                <a:solidFill>
                  <a:srgbClr val="172B4D"/>
                </a:solidFill>
                <a:latin typeface="Roboto"/>
                <a:ea typeface="Roboto"/>
                <a:cs typeface="Roboto"/>
                <a:sym typeface="Roboto"/>
              </a:rPr>
              <a:t>Warehouse</a:t>
            </a:r>
            <a:endParaRPr sz="1200">
              <a:solidFill>
                <a:srgbClr val="172B4D"/>
              </a:solidFill>
              <a:latin typeface="Roboto"/>
              <a:ea typeface="Roboto"/>
              <a:cs typeface="Roboto"/>
              <a:sym typeface="Roboto"/>
            </a:endParaRPr>
          </a:p>
          <a:p>
            <a:pPr indent="-276225" lvl="1" marL="914400" rtl="0" algn="l">
              <a:lnSpc>
                <a:spcPct val="171400"/>
              </a:lnSpc>
              <a:spcBef>
                <a:spcPts val="0"/>
              </a:spcBef>
              <a:spcAft>
                <a:spcPts val="0"/>
              </a:spcAft>
              <a:buClr>
                <a:srgbClr val="172B4D"/>
              </a:buClr>
              <a:buSzPct val="100000"/>
              <a:buFont typeface="Roboto"/>
              <a:buAutoNum type="arabicPeriod"/>
            </a:pPr>
            <a:r>
              <a:rPr lang="ca" sz="1200">
                <a:solidFill>
                  <a:srgbClr val="172B4D"/>
                </a:solidFill>
                <a:latin typeface="Roboto"/>
                <a:ea typeface="Roboto"/>
                <a:cs typeface="Roboto"/>
                <a:sym typeface="Roboto"/>
              </a:rPr>
              <a:t>Request - Medication</a:t>
            </a:r>
            <a:endParaRPr sz="1200">
              <a:solidFill>
                <a:srgbClr val="172B4D"/>
              </a:solidFill>
              <a:latin typeface="Roboto"/>
              <a:ea typeface="Roboto"/>
              <a:cs typeface="Roboto"/>
              <a:sym typeface="Roboto"/>
            </a:endParaRPr>
          </a:p>
          <a:p>
            <a:pPr indent="-276225" lvl="1" marL="914400" rtl="0" algn="l">
              <a:lnSpc>
                <a:spcPct val="171400"/>
              </a:lnSpc>
              <a:spcBef>
                <a:spcPts val="0"/>
              </a:spcBef>
              <a:spcAft>
                <a:spcPts val="0"/>
              </a:spcAft>
              <a:buClr>
                <a:srgbClr val="172B4D"/>
              </a:buClr>
              <a:buSzPct val="100000"/>
              <a:buFont typeface="Roboto"/>
              <a:buAutoNum type="arabicPeriod"/>
            </a:pPr>
            <a:r>
              <a:rPr lang="ca" sz="1200">
                <a:solidFill>
                  <a:srgbClr val="172B4D"/>
                </a:solidFill>
                <a:latin typeface="Roboto"/>
                <a:ea typeface="Roboto"/>
                <a:cs typeface="Roboto"/>
                <a:sym typeface="Roboto"/>
              </a:rPr>
              <a:t>Response- Medic</a:t>
            </a:r>
            <a:endParaRPr sz="1200">
              <a:solidFill>
                <a:srgbClr val="172B4D"/>
              </a:solidFill>
              <a:latin typeface="Roboto"/>
              <a:ea typeface="Roboto"/>
              <a:cs typeface="Roboto"/>
              <a:sym typeface="Roboto"/>
            </a:endParaRPr>
          </a:p>
          <a:p>
            <a:pPr indent="-276225" lvl="1" marL="914400" rtl="0" algn="l">
              <a:lnSpc>
                <a:spcPct val="171400"/>
              </a:lnSpc>
              <a:spcBef>
                <a:spcPts val="0"/>
              </a:spcBef>
              <a:spcAft>
                <a:spcPts val="0"/>
              </a:spcAft>
              <a:buClr>
                <a:srgbClr val="172B4D"/>
              </a:buClr>
              <a:buSzPct val="100000"/>
              <a:buAutoNum type="arabicPeriod"/>
            </a:pPr>
            <a:r>
              <a:rPr lang="ca" sz="1200">
                <a:solidFill>
                  <a:srgbClr val="172B4D"/>
                </a:solidFill>
                <a:latin typeface="Roboto"/>
                <a:ea typeface="Roboto"/>
                <a:cs typeface="Roboto"/>
                <a:sym typeface="Roboto"/>
              </a:rPr>
              <a:t>Client </a:t>
            </a:r>
            <a:endParaRPr sz="1200">
              <a:solidFill>
                <a:srgbClr val="172B4D"/>
              </a:solidFill>
              <a:latin typeface="Roboto"/>
              <a:ea typeface="Roboto"/>
              <a:cs typeface="Roboto"/>
              <a:sym typeface="Roboto"/>
            </a:endParaRPr>
          </a:p>
          <a:p>
            <a:pPr indent="-276225" lvl="1" marL="914400" rtl="0" algn="l">
              <a:lnSpc>
                <a:spcPct val="171400"/>
              </a:lnSpc>
              <a:spcBef>
                <a:spcPts val="0"/>
              </a:spcBef>
              <a:spcAft>
                <a:spcPts val="0"/>
              </a:spcAft>
              <a:buClr>
                <a:srgbClr val="172B4D"/>
              </a:buClr>
              <a:buSzPct val="100000"/>
              <a:buAutoNum type="arabicPeriod"/>
            </a:pPr>
            <a:r>
              <a:rPr lang="ca" sz="1200">
                <a:solidFill>
                  <a:srgbClr val="172B4D"/>
                </a:solidFill>
                <a:latin typeface="Roboto"/>
                <a:ea typeface="Roboto"/>
                <a:cs typeface="Roboto"/>
                <a:sym typeface="Roboto"/>
              </a:rPr>
              <a:t>HTTP - </a:t>
            </a:r>
            <a:r>
              <a:rPr lang="ca" sz="1200">
                <a:solidFill>
                  <a:srgbClr val="172B4D"/>
                </a:solidFill>
                <a:latin typeface="Roboto"/>
                <a:ea typeface="Roboto"/>
                <a:cs typeface="Roboto"/>
                <a:sym typeface="Roboto"/>
              </a:rPr>
              <a:t>Pharmacy</a:t>
            </a:r>
            <a:endParaRPr sz="1200">
              <a:solidFill>
                <a:srgbClr val="172B4D"/>
              </a:solidFill>
              <a:latin typeface="Roboto"/>
              <a:ea typeface="Roboto"/>
              <a:cs typeface="Roboto"/>
              <a:sym typeface="Roboto"/>
            </a:endParaRPr>
          </a:p>
          <a:p>
            <a:pPr indent="-276225" lvl="2" marL="1371600" rtl="0" algn="l">
              <a:lnSpc>
                <a:spcPct val="171400"/>
              </a:lnSpc>
              <a:spcBef>
                <a:spcPts val="0"/>
              </a:spcBef>
              <a:spcAft>
                <a:spcPts val="0"/>
              </a:spcAft>
              <a:buClr>
                <a:srgbClr val="172B4D"/>
              </a:buClr>
              <a:buSzPct val="100000"/>
              <a:buAutoNum type="arabicPeriod"/>
            </a:pPr>
            <a:r>
              <a:rPr lang="ca" sz="1200">
                <a:solidFill>
                  <a:srgbClr val="172B4D"/>
                </a:solidFill>
                <a:latin typeface="Roboto"/>
                <a:ea typeface="Roboto"/>
                <a:cs typeface="Roboto"/>
                <a:sym typeface="Roboto"/>
              </a:rPr>
              <a:t>Response codes</a:t>
            </a:r>
            <a:endParaRPr sz="1200">
              <a:solidFill>
                <a:srgbClr val="172B4D"/>
              </a:solidFill>
              <a:latin typeface="Roboto"/>
              <a:ea typeface="Roboto"/>
              <a:cs typeface="Roboto"/>
              <a:sym typeface="Roboto"/>
            </a:endParaRPr>
          </a:p>
          <a:p>
            <a:pPr indent="-276225" lvl="2" marL="1371600" rtl="0" algn="l">
              <a:lnSpc>
                <a:spcPct val="171400"/>
              </a:lnSpc>
              <a:spcBef>
                <a:spcPts val="0"/>
              </a:spcBef>
              <a:spcAft>
                <a:spcPts val="0"/>
              </a:spcAft>
              <a:buClr>
                <a:srgbClr val="172B4D"/>
              </a:buClr>
              <a:buSzPct val="100000"/>
              <a:buAutoNum type="arabicPeriod"/>
            </a:pPr>
            <a:r>
              <a:rPr lang="ca" sz="1200">
                <a:solidFill>
                  <a:srgbClr val="172B4D"/>
                </a:solidFill>
                <a:latin typeface="Roboto"/>
                <a:ea typeface="Roboto"/>
                <a:cs typeface="Roboto"/>
                <a:sym typeface="Roboto"/>
              </a:rPr>
              <a:t>Methods - GET (retrieve  medication) POST (new medication enter the pharmacy) PUT (update the quantity of the requested medication)</a:t>
            </a:r>
            <a:endParaRPr sz="1200">
              <a:solidFill>
                <a:srgbClr val="172B4D"/>
              </a:solidFill>
              <a:latin typeface="Roboto"/>
              <a:ea typeface="Roboto"/>
              <a:cs typeface="Roboto"/>
              <a:sym typeface="Roboto"/>
            </a:endParaRPr>
          </a:p>
          <a:p>
            <a:pPr indent="-276225" lvl="0" marL="457200" rtl="0" algn="l">
              <a:lnSpc>
                <a:spcPct val="171400"/>
              </a:lnSpc>
              <a:spcBef>
                <a:spcPts val="0"/>
              </a:spcBef>
              <a:spcAft>
                <a:spcPts val="0"/>
              </a:spcAft>
              <a:buClr>
                <a:srgbClr val="172B4D"/>
              </a:buClr>
              <a:buSzPct val="100000"/>
              <a:buFont typeface="Roboto"/>
              <a:buAutoNum type="arabicPeriod"/>
            </a:pPr>
            <a:r>
              <a:rPr lang="ca" sz="1200">
                <a:solidFill>
                  <a:srgbClr val="172B4D"/>
                </a:solidFill>
                <a:latin typeface="Roboto"/>
                <a:ea typeface="Roboto"/>
                <a:cs typeface="Roboto"/>
                <a:sym typeface="Roboto"/>
              </a:rPr>
              <a:t>DNS - Pharmacy name</a:t>
            </a:r>
            <a:endParaRPr sz="1200">
              <a:solidFill>
                <a:srgbClr val="172B4D"/>
              </a:solidFill>
              <a:latin typeface="Roboto"/>
              <a:ea typeface="Roboto"/>
              <a:cs typeface="Roboto"/>
              <a:sym typeface="Roboto"/>
            </a:endParaRPr>
          </a:p>
          <a:p>
            <a:pPr indent="-276225" lvl="0" marL="457200" rtl="0" algn="l">
              <a:lnSpc>
                <a:spcPct val="171400"/>
              </a:lnSpc>
              <a:spcBef>
                <a:spcPts val="0"/>
              </a:spcBef>
              <a:spcAft>
                <a:spcPts val="0"/>
              </a:spcAft>
              <a:buClr>
                <a:srgbClr val="172B4D"/>
              </a:buClr>
              <a:buSzPct val="100000"/>
              <a:buAutoNum type="arabicPeriod"/>
            </a:pPr>
            <a:r>
              <a:rPr lang="ca" sz="1200">
                <a:solidFill>
                  <a:srgbClr val="172B4D"/>
                </a:solidFill>
                <a:latin typeface="Roboto"/>
                <a:ea typeface="Roboto"/>
                <a:cs typeface="Roboto"/>
                <a:sym typeface="Roboto"/>
              </a:rPr>
              <a:t>IP - Address</a:t>
            </a:r>
            <a:endParaRPr sz="1200">
              <a:solidFill>
                <a:srgbClr val="172B4D"/>
              </a:solidFill>
              <a:latin typeface="Roboto"/>
              <a:ea typeface="Roboto"/>
              <a:cs typeface="Roboto"/>
              <a:sym typeface="Roboto"/>
            </a:endParaRPr>
          </a:p>
          <a:p>
            <a:pPr indent="-276225" lvl="0" marL="457200" rtl="0" algn="l">
              <a:lnSpc>
                <a:spcPct val="171400"/>
              </a:lnSpc>
              <a:spcBef>
                <a:spcPts val="0"/>
              </a:spcBef>
              <a:spcAft>
                <a:spcPts val="0"/>
              </a:spcAft>
              <a:buClr>
                <a:srgbClr val="172B4D"/>
              </a:buClr>
              <a:buSzPct val="100000"/>
              <a:buAutoNum type="arabicPeriod"/>
            </a:pPr>
            <a:r>
              <a:rPr lang="ca" sz="1200">
                <a:solidFill>
                  <a:srgbClr val="172B4D"/>
                </a:solidFill>
                <a:latin typeface="Roboto"/>
                <a:ea typeface="Roboto"/>
                <a:cs typeface="Roboto"/>
                <a:sym typeface="Roboto"/>
              </a:rPr>
              <a:t>Cookies - DNI</a:t>
            </a:r>
            <a:endParaRPr sz="1200">
              <a:solidFill>
                <a:srgbClr val="172B4D"/>
              </a:solidFill>
              <a:latin typeface="Roboto"/>
              <a:ea typeface="Roboto"/>
              <a:cs typeface="Roboto"/>
              <a:sym typeface="Roboto"/>
            </a:endParaRPr>
          </a:p>
          <a:p>
            <a:pPr indent="-276225" lvl="0" marL="457200" rtl="0" algn="l">
              <a:lnSpc>
                <a:spcPct val="171400"/>
              </a:lnSpc>
              <a:spcBef>
                <a:spcPts val="0"/>
              </a:spcBef>
              <a:spcAft>
                <a:spcPts val="0"/>
              </a:spcAft>
              <a:buClr>
                <a:srgbClr val="172B4D"/>
              </a:buClr>
              <a:buSzPct val="100000"/>
              <a:buFont typeface="Roboto"/>
              <a:buAutoNum type="arabicPeriod"/>
            </a:pPr>
            <a:r>
              <a:rPr lang="ca" sz="1200">
                <a:solidFill>
                  <a:srgbClr val="172B4D"/>
                </a:solidFill>
                <a:latin typeface="Roboto"/>
                <a:ea typeface="Roboto"/>
                <a:cs typeface="Roboto"/>
                <a:sym typeface="Roboto"/>
              </a:rPr>
              <a:t>Internet - All pharmacies </a:t>
            </a:r>
            <a:endParaRPr sz="1200">
              <a:solidFill>
                <a:srgbClr val="172B4D"/>
              </a:solidFill>
              <a:latin typeface="Roboto"/>
              <a:ea typeface="Roboto"/>
              <a:cs typeface="Roboto"/>
              <a:sym typeface="Roboto"/>
            </a:endParaRPr>
          </a:p>
          <a:p>
            <a:pPr indent="-276225" lvl="0" marL="457200" rtl="0" algn="l">
              <a:lnSpc>
                <a:spcPct val="171400"/>
              </a:lnSpc>
              <a:spcBef>
                <a:spcPts val="0"/>
              </a:spcBef>
              <a:spcAft>
                <a:spcPts val="0"/>
              </a:spcAft>
              <a:buClr>
                <a:srgbClr val="172B4D"/>
              </a:buClr>
              <a:buSzPct val="100000"/>
              <a:buFont typeface="Roboto"/>
              <a:buAutoNum type="arabicPeriod"/>
            </a:pPr>
            <a:r>
              <a:rPr lang="ca" sz="1200">
                <a:solidFill>
                  <a:srgbClr val="172B4D"/>
                </a:solidFill>
                <a:latin typeface="Roboto"/>
                <a:ea typeface="Roboto"/>
                <a:cs typeface="Roboto"/>
                <a:sym typeface="Roboto"/>
              </a:rPr>
              <a:t>A server that also acts as a </a:t>
            </a:r>
            <a:r>
              <a:rPr b="1" lang="ca" sz="1200">
                <a:solidFill>
                  <a:srgbClr val="172B4D"/>
                </a:solidFill>
                <a:latin typeface="Roboto"/>
                <a:ea typeface="Roboto"/>
                <a:cs typeface="Roboto"/>
                <a:sym typeface="Roboto"/>
              </a:rPr>
              <a:t>client - </a:t>
            </a:r>
            <a:r>
              <a:rPr lang="ca" sz="1200">
                <a:solidFill>
                  <a:srgbClr val="172B4D"/>
                </a:solidFill>
                <a:latin typeface="Roboto"/>
                <a:ea typeface="Roboto"/>
                <a:cs typeface="Roboto"/>
                <a:sym typeface="Roboto"/>
              </a:rPr>
              <a:t>Warehouse contacts it self, contacts other pharmacy for supplies</a:t>
            </a:r>
            <a:endParaRPr sz="1200">
              <a:solidFill>
                <a:srgbClr val="172B4D"/>
              </a:solidFill>
              <a:latin typeface="Roboto"/>
              <a:ea typeface="Roboto"/>
              <a:cs typeface="Roboto"/>
              <a:sym typeface="Roboto"/>
            </a:endParaRPr>
          </a:p>
          <a:p>
            <a:pPr indent="0" lvl="0" marL="0" rtl="0" algn="l">
              <a:spcBef>
                <a:spcPts val="0"/>
              </a:spcBef>
              <a:spcAft>
                <a:spcPts val="12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The internet - All pharmacies in the world </a:t>
            </a:r>
            <a:endParaRPr/>
          </a:p>
        </p:txBody>
      </p:sp>
      <p:pic>
        <p:nvPicPr>
          <p:cNvPr id="309" name="Google Shape;309;p50"/>
          <p:cNvPicPr preferRelativeResize="0"/>
          <p:nvPr/>
        </p:nvPicPr>
        <p:blipFill>
          <a:blip r:embed="rId3">
            <a:alphaModFix/>
          </a:blip>
          <a:stretch>
            <a:fillRect/>
          </a:stretch>
        </p:blipFill>
        <p:spPr>
          <a:xfrm>
            <a:off x="530150" y="1152475"/>
            <a:ext cx="7922627" cy="36091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IP address and DNS</a:t>
            </a:r>
            <a:endParaRPr/>
          </a:p>
        </p:txBody>
      </p:sp>
      <p:pic>
        <p:nvPicPr>
          <p:cNvPr id="315" name="Google Shape;315;p51"/>
          <p:cNvPicPr preferRelativeResize="0"/>
          <p:nvPr/>
        </p:nvPicPr>
        <p:blipFill>
          <a:blip r:embed="rId3">
            <a:alphaModFix/>
          </a:blip>
          <a:stretch>
            <a:fillRect/>
          </a:stretch>
        </p:blipFill>
        <p:spPr>
          <a:xfrm>
            <a:off x="1199400" y="1017725"/>
            <a:ext cx="6745175" cy="38801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71400"/>
              </a:lnSpc>
              <a:spcBef>
                <a:spcPts val="2100"/>
              </a:spcBef>
              <a:spcAft>
                <a:spcPts val="0"/>
              </a:spcAft>
              <a:buNone/>
            </a:pPr>
            <a:r>
              <a:rPr lang="ca"/>
              <a:t>What is a request? </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sz="1200">
                <a:solidFill>
                  <a:schemeClr val="dk1"/>
                </a:solidFill>
                <a:highlight>
                  <a:srgbClr val="FFFFFF"/>
                </a:highlight>
                <a:latin typeface="Verdana"/>
                <a:ea typeface="Verdana"/>
                <a:cs typeface="Verdana"/>
                <a:sym typeface="Verdana"/>
              </a:rPr>
              <a:t>A request is part of a client-server protocol in which the client is asking for some information or data from the server. Web clients and servers communicate by using a request/response protocol called </a:t>
            </a:r>
            <a:r>
              <a:rPr b="1" lang="ca" sz="1200">
                <a:solidFill>
                  <a:schemeClr val="dk1"/>
                </a:solidFill>
                <a:highlight>
                  <a:srgbClr val="FFFFFF"/>
                </a:highlight>
                <a:latin typeface="Verdana"/>
                <a:ea typeface="Verdana"/>
                <a:cs typeface="Verdana"/>
                <a:sym typeface="Verdana"/>
              </a:rPr>
              <a:t>HTTP. </a:t>
            </a:r>
            <a:r>
              <a:rPr lang="ca" sz="1200">
                <a:solidFill>
                  <a:schemeClr val="dk1"/>
                </a:solidFill>
                <a:latin typeface="Verdana"/>
                <a:ea typeface="Verdana"/>
                <a:cs typeface="Verdana"/>
                <a:sym typeface="Verdana"/>
              </a:rPr>
              <a:t> A complete HTTP request consist of the request-line, the message-headers, and the entity-body. Between the message-headers and entity-body is an empty line contains only carriage returns and line feeds.</a:t>
            </a:r>
            <a:endParaRPr sz="1200">
              <a:solidFill>
                <a:schemeClr val="dk1"/>
              </a:solidFill>
              <a:latin typeface="Verdana"/>
              <a:ea typeface="Verdana"/>
              <a:cs typeface="Verdana"/>
              <a:sym typeface="Verdana"/>
            </a:endParaRPr>
          </a:p>
          <a:p>
            <a:pPr indent="0" lvl="0" marL="0" rtl="0" algn="l">
              <a:spcBef>
                <a:spcPts val="1200"/>
              </a:spcBef>
              <a:spcAft>
                <a:spcPts val="1200"/>
              </a:spcAft>
              <a:buClr>
                <a:schemeClr val="dk1"/>
              </a:buClr>
              <a:buSzPts val="1100"/>
              <a:buFont typeface="Arial"/>
              <a:buNone/>
            </a:pPr>
            <a:r>
              <a:t/>
            </a:r>
            <a:endParaRPr b="1" sz="1200">
              <a:solidFill>
                <a:schemeClr val="dk1"/>
              </a:solidFill>
              <a:highlight>
                <a:srgbClr val="FFFFFF"/>
              </a:highlight>
            </a:endParaRPr>
          </a:p>
        </p:txBody>
      </p:sp>
      <p:pic>
        <p:nvPicPr>
          <p:cNvPr id="76" name="Google Shape;76;p16"/>
          <p:cNvPicPr preferRelativeResize="0"/>
          <p:nvPr/>
        </p:nvPicPr>
        <p:blipFill>
          <a:blip r:embed="rId3">
            <a:alphaModFix/>
          </a:blip>
          <a:stretch>
            <a:fillRect/>
          </a:stretch>
        </p:blipFill>
        <p:spPr>
          <a:xfrm>
            <a:off x="1617488" y="2406375"/>
            <a:ext cx="5909025" cy="25964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Cookies and </a:t>
            </a:r>
            <a:r>
              <a:rPr lang="ca"/>
              <a:t>requests by clients</a:t>
            </a:r>
            <a:endParaRPr/>
          </a:p>
        </p:txBody>
      </p:sp>
      <p:pic>
        <p:nvPicPr>
          <p:cNvPr id="321" name="Google Shape;321;p52"/>
          <p:cNvPicPr preferRelativeResize="0"/>
          <p:nvPr/>
        </p:nvPicPr>
        <p:blipFill>
          <a:blip r:embed="rId3">
            <a:alphaModFix/>
          </a:blip>
          <a:stretch>
            <a:fillRect/>
          </a:stretch>
        </p:blipFill>
        <p:spPr>
          <a:xfrm>
            <a:off x="3109350" y="1204850"/>
            <a:ext cx="5943600" cy="3667125"/>
          </a:xfrm>
          <a:prstGeom prst="rect">
            <a:avLst/>
          </a:prstGeom>
          <a:noFill/>
          <a:ln>
            <a:noFill/>
          </a:ln>
        </p:spPr>
      </p:pic>
      <p:pic>
        <p:nvPicPr>
          <p:cNvPr id="322" name="Google Shape;322;p52"/>
          <p:cNvPicPr preferRelativeResize="0"/>
          <p:nvPr/>
        </p:nvPicPr>
        <p:blipFill>
          <a:blip r:embed="rId4">
            <a:alphaModFix/>
          </a:blip>
          <a:stretch>
            <a:fillRect/>
          </a:stretch>
        </p:blipFill>
        <p:spPr>
          <a:xfrm>
            <a:off x="267900" y="1974875"/>
            <a:ext cx="4000500" cy="22860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Request </a:t>
            </a:r>
            <a:r>
              <a:rPr lang="ca"/>
              <a:t>received</a:t>
            </a:r>
            <a:r>
              <a:rPr lang="ca"/>
              <a:t> by server and GET (medication)</a:t>
            </a:r>
            <a:endParaRPr/>
          </a:p>
        </p:txBody>
      </p:sp>
      <p:pic>
        <p:nvPicPr>
          <p:cNvPr id="328" name="Google Shape;328;p53"/>
          <p:cNvPicPr preferRelativeResize="0"/>
          <p:nvPr/>
        </p:nvPicPr>
        <p:blipFill>
          <a:blip r:embed="rId3">
            <a:alphaModFix/>
          </a:blip>
          <a:stretch>
            <a:fillRect/>
          </a:stretch>
        </p:blipFill>
        <p:spPr>
          <a:xfrm>
            <a:off x="5027325" y="1208151"/>
            <a:ext cx="3680524" cy="3935351"/>
          </a:xfrm>
          <a:prstGeom prst="rect">
            <a:avLst/>
          </a:prstGeom>
          <a:noFill/>
          <a:ln>
            <a:noFill/>
          </a:ln>
        </p:spPr>
      </p:pic>
      <p:pic>
        <p:nvPicPr>
          <p:cNvPr id="329" name="Google Shape;329;p53"/>
          <p:cNvPicPr preferRelativeResize="0"/>
          <p:nvPr/>
        </p:nvPicPr>
        <p:blipFill>
          <a:blip r:embed="rId4">
            <a:alphaModFix/>
          </a:blip>
          <a:stretch>
            <a:fillRect/>
          </a:stretch>
        </p:blipFill>
        <p:spPr>
          <a:xfrm>
            <a:off x="386326" y="1693737"/>
            <a:ext cx="4098826" cy="2731873"/>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54"/>
          <p:cNvSpPr txBox="1"/>
          <p:nvPr>
            <p:ph type="title"/>
          </p:nvPr>
        </p:nvSpPr>
        <p:spPr>
          <a:xfrm>
            <a:off x="311700" y="3311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Status 404! Not Found!</a:t>
            </a:r>
            <a:endParaRPr/>
          </a:p>
        </p:txBody>
      </p:sp>
      <p:sp>
        <p:nvSpPr>
          <p:cNvPr id="335" name="Google Shape;335;p5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36" name="Google Shape;336;p54"/>
          <p:cNvPicPr preferRelativeResize="0"/>
          <p:nvPr/>
        </p:nvPicPr>
        <p:blipFill>
          <a:blip r:embed="rId3">
            <a:alphaModFix/>
          </a:blip>
          <a:stretch>
            <a:fillRect/>
          </a:stretch>
        </p:blipFill>
        <p:spPr>
          <a:xfrm>
            <a:off x="5464404" y="1815054"/>
            <a:ext cx="3076475" cy="2463650"/>
          </a:xfrm>
          <a:prstGeom prst="rect">
            <a:avLst/>
          </a:prstGeom>
          <a:noFill/>
          <a:ln>
            <a:noFill/>
          </a:ln>
        </p:spPr>
      </p:pic>
      <p:pic>
        <p:nvPicPr>
          <p:cNvPr id="337" name="Google Shape;337;p54"/>
          <p:cNvPicPr preferRelativeResize="0"/>
          <p:nvPr/>
        </p:nvPicPr>
        <p:blipFill>
          <a:blip r:embed="rId4">
            <a:alphaModFix/>
          </a:blip>
          <a:stretch>
            <a:fillRect/>
          </a:stretch>
        </p:blipFill>
        <p:spPr>
          <a:xfrm>
            <a:off x="983425" y="1632613"/>
            <a:ext cx="4124951" cy="28285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Response and PUT(update medication quantity)</a:t>
            </a:r>
            <a:endParaRPr/>
          </a:p>
        </p:txBody>
      </p:sp>
      <p:pic>
        <p:nvPicPr>
          <p:cNvPr id="343" name="Google Shape;343;p55"/>
          <p:cNvPicPr preferRelativeResize="0"/>
          <p:nvPr/>
        </p:nvPicPr>
        <p:blipFill>
          <a:blip r:embed="rId3">
            <a:alphaModFix/>
          </a:blip>
          <a:stretch>
            <a:fillRect/>
          </a:stretch>
        </p:blipFill>
        <p:spPr>
          <a:xfrm>
            <a:off x="953725" y="1152473"/>
            <a:ext cx="6431750" cy="42851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6"/>
          <p:cNvSpPr txBox="1"/>
          <p:nvPr>
            <p:ph type="title"/>
          </p:nvPr>
        </p:nvSpPr>
        <p:spPr>
          <a:xfrm>
            <a:off x="311700" y="445025"/>
            <a:ext cx="8520600" cy="817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Contact other pharmacies for more medication </a:t>
            </a:r>
            <a:endParaRPr/>
          </a:p>
          <a:p>
            <a:pPr indent="0" lvl="0" marL="0" rtl="0" algn="l">
              <a:spcBef>
                <a:spcPts val="0"/>
              </a:spcBef>
              <a:spcAft>
                <a:spcPts val="0"/>
              </a:spcAft>
              <a:buNone/>
            </a:pPr>
            <a:r>
              <a:rPr lang="ca"/>
              <a:t>Server that acts as a client</a:t>
            </a:r>
            <a:endParaRPr/>
          </a:p>
        </p:txBody>
      </p:sp>
      <p:pic>
        <p:nvPicPr>
          <p:cNvPr id="349" name="Google Shape;349;p56"/>
          <p:cNvPicPr preferRelativeResize="0"/>
          <p:nvPr/>
        </p:nvPicPr>
        <p:blipFill>
          <a:blip r:embed="rId3">
            <a:alphaModFix/>
          </a:blip>
          <a:stretch>
            <a:fillRect/>
          </a:stretch>
        </p:blipFill>
        <p:spPr>
          <a:xfrm>
            <a:off x="530150" y="1384263"/>
            <a:ext cx="7922627" cy="3609150"/>
          </a:xfrm>
          <a:prstGeom prst="rect">
            <a:avLst/>
          </a:prstGeom>
          <a:noFill/>
          <a:ln>
            <a:noFill/>
          </a:ln>
        </p:spPr>
      </p:pic>
      <p:pic>
        <p:nvPicPr>
          <p:cNvPr id="350" name="Google Shape;350;p56"/>
          <p:cNvPicPr preferRelativeResize="0"/>
          <p:nvPr/>
        </p:nvPicPr>
        <p:blipFill>
          <a:blip r:embed="rId4">
            <a:alphaModFix/>
          </a:blip>
          <a:stretch>
            <a:fillRect/>
          </a:stretch>
        </p:blipFill>
        <p:spPr>
          <a:xfrm flipH="1">
            <a:off x="3984125" y="3144121"/>
            <a:ext cx="748600" cy="513329"/>
          </a:xfrm>
          <a:prstGeom prst="rect">
            <a:avLst/>
          </a:prstGeom>
          <a:noFill/>
          <a:ln>
            <a:noFill/>
          </a:ln>
        </p:spPr>
      </p:pic>
      <p:pic>
        <p:nvPicPr>
          <p:cNvPr id="351" name="Google Shape;351;p56"/>
          <p:cNvPicPr preferRelativeResize="0"/>
          <p:nvPr/>
        </p:nvPicPr>
        <p:blipFill>
          <a:blip r:embed="rId4">
            <a:alphaModFix/>
          </a:blip>
          <a:stretch>
            <a:fillRect/>
          </a:stretch>
        </p:blipFill>
        <p:spPr>
          <a:xfrm flipH="1">
            <a:off x="5172075" y="2932171"/>
            <a:ext cx="748600" cy="513329"/>
          </a:xfrm>
          <a:prstGeom prst="rect">
            <a:avLst/>
          </a:prstGeom>
          <a:noFill/>
          <a:ln>
            <a:noFill/>
          </a:ln>
        </p:spPr>
      </p:pic>
      <p:pic>
        <p:nvPicPr>
          <p:cNvPr id="352" name="Google Shape;352;p56"/>
          <p:cNvPicPr preferRelativeResize="0"/>
          <p:nvPr/>
        </p:nvPicPr>
        <p:blipFill>
          <a:blip r:embed="rId4">
            <a:alphaModFix/>
          </a:blip>
          <a:stretch>
            <a:fillRect/>
          </a:stretch>
        </p:blipFill>
        <p:spPr>
          <a:xfrm flipH="1">
            <a:off x="4117163" y="2366621"/>
            <a:ext cx="748600" cy="51332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What is a response? </a:t>
            </a:r>
            <a:endParaRPr/>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sz="1200">
                <a:solidFill>
                  <a:schemeClr val="dk1"/>
                </a:solidFill>
                <a:highlight>
                  <a:srgbClr val="FFFFFF"/>
                </a:highlight>
                <a:latin typeface="Verdana"/>
                <a:ea typeface="Verdana"/>
                <a:cs typeface="Verdana"/>
                <a:sym typeface="Verdana"/>
              </a:rPr>
              <a:t>A response is part of a client-server protocol in which the server is sending back information or data from to the client upon request. An HTTP response contains:</a:t>
            </a:r>
            <a:endParaRPr sz="1200">
              <a:solidFill>
                <a:schemeClr val="dk1"/>
              </a:solidFill>
              <a:highlight>
                <a:srgbClr val="FFFFFF"/>
              </a:highlight>
              <a:latin typeface="Verdana"/>
              <a:ea typeface="Verdana"/>
              <a:cs typeface="Verdana"/>
              <a:sym typeface="Verdana"/>
            </a:endParaRPr>
          </a:p>
          <a:p>
            <a:pPr indent="-304800" lvl="0" marL="457200" rtl="0" algn="l">
              <a:spcBef>
                <a:spcPts val="1200"/>
              </a:spcBef>
              <a:spcAft>
                <a:spcPts val="0"/>
              </a:spcAft>
              <a:buClr>
                <a:schemeClr val="dk1"/>
              </a:buClr>
              <a:buSzPts val="1200"/>
              <a:buFont typeface="Verdana"/>
              <a:buAutoNum type="arabicPeriod"/>
            </a:pPr>
            <a:r>
              <a:rPr lang="ca" sz="1200">
                <a:solidFill>
                  <a:schemeClr val="dk1"/>
                </a:solidFill>
                <a:highlight>
                  <a:srgbClr val="FFFFFF"/>
                </a:highlight>
                <a:latin typeface="Verdana"/>
                <a:ea typeface="Verdana"/>
                <a:cs typeface="Verdana"/>
                <a:sym typeface="Verdana"/>
              </a:rPr>
              <a:t>A status line and code.</a:t>
            </a:r>
            <a:endParaRPr sz="1200">
              <a:solidFill>
                <a:schemeClr val="dk1"/>
              </a:solidFill>
              <a:highlight>
                <a:srgbClr val="FFFFFF"/>
              </a:highlight>
              <a:latin typeface="Verdana"/>
              <a:ea typeface="Verdana"/>
              <a:cs typeface="Verdana"/>
              <a:sym typeface="Verdana"/>
            </a:endParaRPr>
          </a:p>
          <a:p>
            <a:pPr indent="-304800" lvl="0" marL="457200" rtl="0" algn="l">
              <a:spcBef>
                <a:spcPts val="0"/>
              </a:spcBef>
              <a:spcAft>
                <a:spcPts val="0"/>
              </a:spcAft>
              <a:buClr>
                <a:schemeClr val="dk1"/>
              </a:buClr>
              <a:buSzPts val="1200"/>
              <a:buFont typeface="Verdana"/>
              <a:buAutoNum type="arabicPeriod"/>
            </a:pPr>
            <a:r>
              <a:rPr lang="ca" sz="1200">
                <a:solidFill>
                  <a:schemeClr val="dk1"/>
                </a:solidFill>
                <a:highlight>
                  <a:srgbClr val="FFFFFF"/>
                </a:highlight>
                <a:latin typeface="Verdana"/>
                <a:ea typeface="Verdana"/>
                <a:cs typeface="Verdana"/>
                <a:sym typeface="Verdana"/>
              </a:rPr>
              <a:t>A series of HTTP headers, or header fields. </a:t>
            </a:r>
            <a:endParaRPr sz="1200">
              <a:solidFill>
                <a:schemeClr val="dk1"/>
              </a:solidFill>
              <a:highlight>
                <a:srgbClr val="FFFFFF"/>
              </a:highlight>
              <a:latin typeface="Verdana"/>
              <a:ea typeface="Verdana"/>
              <a:cs typeface="Verdana"/>
              <a:sym typeface="Verdana"/>
            </a:endParaRPr>
          </a:p>
          <a:p>
            <a:pPr indent="-304800" lvl="0" marL="457200" rtl="0" algn="l">
              <a:spcBef>
                <a:spcPts val="0"/>
              </a:spcBef>
              <a:spcAft>
                <a:spcPts val="0"/>
              </a:spcAft>
              <a:buClr>
                <a:schemeClr val="dk1"/>
              </a:buClr>
              <a:buSzPts val="1200"/>
              <a:buFont typeface="Verdana"/>
              <a:buAutoNum type="arabicPeriod"/>
            </a:pPr>
            <a:r>
              <a:rPr lang="ca" sz="1200">
                <a:solidFill>
                  <a:schemeClr val="dk1"/>
                </a:solidFill>
                <a:highlight>
                  <a:srgbClr val="FFFFFF"/>
                </a:highlight>
                <a:latin typeface="Verdana"/>
                <a:ea typeface="Verdana"/>
                <a:cs typeface="Verdana"/>
                <a:sym typeface="Verdana"/>
              </a:rPr>
              <a:t>A message body, which is usually needed.</a:t>
            </a:r>
            <a:endParaRPr sz="1200">
              <a:solidFill>
                <a:schemeClr val="dk1"/>
              </a:solidFill>
              <a:highlight>
                <a:srgbClr val="FFFFFF"/>
              </a:highlight>
              <a:latin typeface="Verdana"/>
              <a:ea typeface="Verdana"/>
              <a:cs typeface="Verdana"/>
              <a:sym typeface="Verdana"/>
            </a:endParaRPr>
          </a:p>
        </p:txBody>
      </p:sp>
      <p:pic>
        <p:nvPicPr>
          <p:cNvPr id="83" name="Google Shape;83;p17"/>
          <p:cNvPicPr preferRelativeResize="0"/>
          <p:nvPr/>
        </p:nvPicPr>
        <p:blipFill>
          <a:blip r:embed="rId3">
            <a:alphaModFix/>
          </a:blip>
          <a:stretch>
            <a:fillRect/>
          </a:stretch>
        </p:blipFill>
        <p:spPr>
          <a:xfrm>
            <a:off x="1618838" y="2664175"/>
            <a:ext cx="5906324" cy="2212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What is the HTTP method used when accessing a URL? </a:t>
            </a:r>
            <a:endParaRPr/>
          </a:p>
        </p:txBody>
      </p:sp>
      <p:sp>
        <p:nvSpPr>
          <p:cNvPr id="89" name="Google Shape;89;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a" sz="1200">
                <a:solidFill>
                  <a:schemeClr val="dk1"/>
                </a:solidFill>
                <a:latin typeface="Verdana"/>
                <a:ea typeface="Verdana"/>
                <a:cs typeface="Verdana"/>
                <a:sym typeface="Verdana"/>
              </a:rPr>
              <a:t>As our machine is the client trying to retrieve information from a remote server in a form of a website such as google or facebook, the method used would be a GET request. </a:t>
            </a:r>
            <a:endParaRPr sz="1200">
              <a:solidFill>
                <a:schemeClr val="dk1"/>
              </a:solidFill>
              <a:latin typeface="Verdana"/>
              <a:ea typeface="Verdana"/>
              <a:cs typeface="Verdana"/>
              <a:sym typeface="Verdana"/>
            </a:endParaRPr>
          </a:p>
        </p:txBody>
      </p:sp>
      <p:pic>
        <p:nvPicPr>
          <p:cNvPr id="90" name="Google Shape;90;p18"/>
          <p:cNvPicPr preferRelativeResize="0"/>
          <p:nvPr/>
        </p:nvPicPr>
        <p:blipFill>
          <a:blip r:embed="rId3">
            <a:alphaModFix/>
          </a:blip>
          <a:stretch>
            <a:fillRect/>
          </a:stretch>
        </p:blipFill>
        <p:spPr>
          <a:xfrm>
            <a:off x="2810825" y="2144925"/>
            <a:ext cx="3522350" cy="2641775"/>
          </a:xfrm>
          <a:prstGeom prst="rect">
            <a:avLst/>
          </a:prstGeom>
          <a:noFill/>
          <a:ln>
            <a:noFill/>
          </a:ln>
          <a:effectLst>
            <a:outerShdw blurRad="457200" rotWithShape="0" algn="bl" dir="5400000" dist="1905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sz="2500"/>
              <a:t>The role of HTTP headers </a:t>
            </a:r>
            <a:endParaRPr sz="2500"/>
          </a:p>
        </p:txBody>
      </p:sp>
      <p:sp>
        <p:nvSpPr>
          <p:cNvPr id="96" name="Google Shape;96;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ca" sz="1200">
                <a:solidFill>
                  <a:srgbClr val="1B1B1B"/>
                </a:solidFill>
                <a:highlight>
                  <a:srgbClr val="FFFFFF"/>
                </a:highlight>
                <a:latin typeface="Verdana"/>
                <a:ea typeface="Verdana"/>
                <a:cs typeface="Verdana"/>
                <a:sym typeface="Verdana"/>
              </a:rPr>
              <a:t>HTTP headers</a:t>
            </a:r>
            <a:r>
              <a:rPr lang="ca" sz="1200">
                <a:solidFill>
                  <a:srgbClr val="1B1B1B"/>
                </a:solidFill>
                <a:highlight>
                  <a:srgbClr val="FFFFFF"/>
                </a:highlight>
                <a:latin typeface="Verdana"/>
                <a:ea typeface="Verdana"/>
                <a:cs typeface="Verdana"/>
                <a:sym typeface="Verdana"/>
              </a:rPr>
              <a:t> let the client and the server pass additional information with an HTTP request or response. </a:t>
            </a:r>
            <a:r>
              <a:rPr i="1" lang="ca" sz="1200">
                <a:solidFill>
                  <a:srgbClr val="1B1B1B"/>
                </a:solidFill>
                <a:highlight>
                  <a:srgbClr val="FFFFFF"/>
                </a:highlight>
                <a:latin typeface="Verdana"/>
                <a:ea typeface="Verdana"/>
                <a:cs typeface="Verdana"/>
                <a:sym typeface="Verdana"/>
              </a:rPr>
              <a:t>Request headers</a:t>
            </a:r>
            <a:r>
              <a:rPr lang="ca" sz="1200">
                <a:solidFill>
                  <a:srgbClr val="1B1B1B"/>
                </a:solidFill>
                <a:highlight>
                  <a:srgbClr val="FFFFFF"/>
                </a:highlight>
                <a:latin typeface="Verdana"/>
                <a:ea typeface="Verdana"/>
                <a:cs typeface="Verdana"/>
                <a:sym typeface="Verdana"/>
              </a:rPr>
              <a:t> contain more information about the resource to be fetched, or about the client requesting the resource.</a:t>
            </a:r>
            <a:r>
              <a:rPr i="1" lang="ca" sz="1200">
                <a:solidFill>
                  <a:srgbClr val="1B1B1B"/>
                </a:solidFill>
                <a:highlight>
                  <a:srgbClr val="FFFFFF"/>
                </a:highlight>
                <a:latin typeface="Verdana"/>
                <a:ea typeface="Verdana"/>
                <a:cs typeface="Verdana"/>
                <a:sym typeface="Verdana"/>
              </a:rPr>
              <a:t>Response headers </a:t>
            </a:r>
            <a:r>
              <a:rPr lang="ca" sz="1200">
                <a:solidFill>
                  <a:srgbClr val="1B1B1B"/>
                </a:solidFill>
                <a:highlight>
                  <a:srgbClr val="FFFFFF"/>
                </a:highlight>
                <a:latin typeface="Verdana"/>
                <a:ea typeface="Verdana"/>
                <a:cs typeface="Verdana"/>
                <a:sym typeface="Verdana"/>
              </a:rPr>
              <a:t>hold additional information about the response, like its location or about the server providing it.</a:t>
            </a:r>
            <a:endParaRPr sz="1200">
              <a:solidFill>
                <a:srgbClr val="1B1B1B"/>
              </a:solidFill>
              <a:highlight>
                <a:srgbClr val="FFFFFF"/>
              </a:highlight>
              <a:latin typeface="Verdana"/>
              <a:ea typeface="Verdana"/>
              <a:cs typeface="Verdana"/>
              <a:sym typeface="Verdana"/>
            </a:endParaRPr>
          </a:p>
          <a:p>
            <a:pPr indent="0" lvl="0" marL="0" rtl="0" algn="l">
              <a:spcBef>
                <a:spcPts val="1200"/>
              </a:spcBef>
              <a:spcAft>
                <a:spcPts val="0"/>
              </a:spcAft>
              <a:buNone/>
            </a:pPr>
            <a:r>
              <a:t/>
            </a:r>
            <a:endParaRPr sz="1200">
              <a:solidFill>
                <a:srgbClr val="1B1B1B"/>
              </a:solidFill>
              <a:highlight>
                <a:srgbClr val="FFFFFF"/>
              </a:highlight>
              <a:latin typeface="Verdana"/>
              <a:ea typeface="Verdana"/>
              <a:cs typeface="Verdana"/>
              <a:sym typeface="Verdana"/>
            </a:endParaRPr>
          </a:p>
          <a:p>
            <a:pPr indent="0" lvl="0" marL="0" rtl="0" algn="l">
              <a:spcBef>
                <a:spcPts val="1200"/>
              </a:spcBef>
              <a:spcAft>
                <a:spcPts val="1200"/>
              </a:spcAft>
              <a:buNone/>
            </a:pPr>
            <a:r>
              <a:t/>
            </a:r>
            <a:endParaRPr sz="1200">
              <a:solidFill>
                <a:srgbClr val="1B1B1B"/>
              </a:solidFill>
              <a:highlight>
                <a:srgbClr val="FFFFFF"/>
              </a:highlight>
              <a:latin typeface="Verdana"/>
              <a:ea typeface="Verdana"/>
              <a:cs typeface="Verdana"/>
              <a:sym typeface="Verdana"/>
            </a:endParaRPr>
          </a:p>
        </p:txBody>
      </p:sp>
      <p:pic>
        <p:nvPicPr>
          <p:cNvPr id="97" name="Google Shape;97;p19"/>
          <p:cNvPicPr preferRelativeResize="0"/>
          <p:nvPr/>
        </p:nvPicPr>
        <p:blipFill>
          <a:blip r:embed="rId3">
            <a:alphaModFix/>
          </a:blip>
          <a:stretch>
            <a:fillRect/>
          </a:stretch>
        </p:blipFill>
        <p:spPr>
          <a:xfrm>
            <a:off x="2526650" y="2368725"/>
            <a:ext cx="4090675" cy="2620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sz="2500"/>
              <a:t> HTTP VS. URL </a:t>
            </a:r>
            <a:endParaRPr/>
          </a:p>
        </p:txBody>
      </p:sp>
      <p:sp>
        <p:nvSpPr>
          <p:cNvPr id="103" name="Google Shape;103;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a" sz="1200">
                <a:solidFill>
                  <a:schemeClr val="dk1"/>
                </a:solidFill>
                <a:latin typeface="Verdana"/>
                <a:ea typeface="Verdana"/>
                <a:cs typeface="Verdana"/>
                <a:sym typeface="Verdana"/>
              </a:rPr>
              <a:t>Both are different term referring different actions or protocols. While </a:t>
            </a:r>
            <a:r>
              <a:rPr lang="ca" sz="1200">
                <a:solidFill>
                  <a:schemeClr val="dk1"/>
                </a:solidFill>
                <a:highlight>
                  <a:srgbClr val="FFFFFF"/>
                </a:highlight>
                <a:latin typeface="Verdana"/>
                <a:ea typeface="Verdana"/>
                <a:cs typeface="Verdana"/>
                <a:sym typeface="Verdana"/>
              </a:rPr>
              <a:t>The URL is the web address of the particular website, the HTTP is the transfer protocol which connects between the client and the  actual resource locator or a server.</a:t>
            </a:r>
            <a:endParaRPr sz="1200">
              <a:solidFill>
                <a:schemeClr val="dk1"/>
              </a:solidFill>
              <a:latin typeface="Verdana"/>
              <a:ea typeface="Verdana"/>
              <a:cs typeface="Verdana"/>
              <a:sym typeface="Verdana"/>
            </a:endParaRPr>
          </a:p>
        </p:txBody>
      </p:sp>
      <p:pic>
        <p:nvPicPr>
          <p:cNvPr id="104" name="Google Shape;104;p20"/>
          <p:cNvPicPr preferRelativeResize="0"/>
          <p:nvPr/>
        </p:nvPicPr>
        <p:blipFill>
          <a:blip r:embed="rId3">
            <a:alphaModFix/>
          </a:blip>
          <a:stretch>
            <a:fillRect/>
          </a:stretch>
        </p:blipFill>
        <p:spPr>
          <a:xfrm>
            <a:off x="2356800" y="2106900"/>
            <a:ext cx="4430400" cy="2461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ca" sz="2120"/>
              <a:t>Does a well formulated request imply we get a correct answer?</a:t>
            </a:r>
            <a:endParaRPr sz="2120"/>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a" sz="1200">
                <a:solidFill>
                  <a:schemeClr val="dk1"/>
                </a:solidFill>
                <a:latin typeface="Verdana"/>
                <a:ea typeface="Verdana"/>
                <a:cs typeface="Verdana"/>
                <a:sym typeface="Verdana"/>
              </a:rPr>
              <a:t>No. it’s important to understand that even if the request sent by the client held correctly, the server can respond with a failure of different reasons such as: unauthorized client, blocked location (access denied), too many requests, resource not found (404). Sometimes the problem could be in the server itself (code 500) </a:t>
            </a:r>
            <a:endParaRPr sz="1200">
              <a:solidFill>
                <a:schemeClr val="dk1"/>
              </a:solidFill>
              <a:latin typeface="Verdana"/>
              <a:ea typeface="Verdana"/>
              <a:cs typeface="Verdana"/>
              <a:sym typeface="Verdana"/>
            </a:endParaRPr>
          </a:p>
        </p:txBody>
      </p:sp>
      <p:pic>
        <p:nvPicPr>
          <p:cNvPr id="111" name="Google Shape;111;p21"/>
          <p:cNvPicPr preferRelativeResize="0"/>
          <p:nvPr/>
        </p:nvPicPr>
        <p:blipFill>
          <a:blip r:embed="rId3">
            <a:alphaModFix/>
          </a:blip>
          <a:stretch>
            <a:fillRect/>
          </a:stretch>
        </p:blipFill>
        <p:spPr>
          <a:xfrm>
            <a:off x="2905750" y="2346145"/>
            <a:ext cx="3332500" cy="2445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